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16"/>
  </p:notesMasterIdLst>
  <p:sldIdLst>
    <p:sldId id="270" r:id="rId5"/>
    <p:sldId id="294" r:id="rId6"/>
    <p:sldId id="298" r:id="rId7"/>
    <p:sldId id="299" r:id="rId8"/>
    <p:sldId id="300" r:id="rId9"/>
    <p:sldId id="276" r:id="rId10"/>
    <p:sldId id="288" r:id="rId11"/>
    <p:sldId id="289" r:id="rId12"/>
    <p:sldId id="290" r:id="rId13"/>
    <p:sldId id="292" r:id="rId14"/>
    <p:sldId id="29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3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2A9D8F"/>
    <a:srgbClr val="264653"/>
    <a:srgbClr val="E9C46A"/>
    <a:srgbClr val="E76F51"/>
    <a:srgbClr val="F4A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3953" autoAdjust="0"/>
  </p:normalViewPr>
  <p:slideViewPr>
    <p:cSldViewPr snapToGrid="0">
      <p:cViewPr>
        <p:scale>
          <a:sx n="150" d="100"/>
          <a:sy n="150" d="100"/>
        </p:scale>
        <p:origin x="894" y="126"/>
      </p:cViewPr>
      <p:guideLst>
        <p:guide orient="horz" pos="305"/>
        <p:guide pos="295"/>
        <p:guide orient="horz" pos="293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43448535767102E-2"/>
          <c:y val="0"/>
          <c:w val="0.91255253029597871"/>
          <c:h val="0.85302209508218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B23B-4526-9C8F-34E8C509E75B}"/>
              </c:ext>
            </c:extLst>
          </c:dPt>
          <c:cat>
            <c:strRef>
              <c:f>Sheet1!$A$2:$A$3</c:f>
              <c:strCache>
                <c:ptCount val="2"/>
                <c:pt idx="0">
                  <c:v>Ethernet module</c:v>
                </c:pt>
                <c:pt idx="1">
                  <c:v>Haiwell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190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3B-4526-9C8F-34E8C509E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0506048"/>
        <c:axId val="780509000"/>
      </c:barChart>
      <c:catAx>
        <c:axId val="78050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0509000"/>
        <c:crosses val="autoZero"/>
        <c:auto val="1"/>
        <c:lblAlgn val="ctr"/>
        <c:lblOffset val="100"/>
        <c:noMultiLvlLbl val="0"/>
      </c:catAx>
      <c:valAx>
        <c:axId val="780509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8050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20441480286797E-2"/>
          <c:y val="6.5862659377026136E-2"/>
          <c:w val="0.9176410801811542"/>
          <c:h val="0.77094938571724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4B1-4464-9B06-127B0856E89B}"/>
              </c:ext>
            </c:extLst>
          </c:dPt>
          <c:cat>
            <c:strRef>
              <c:f>Sheet1!$A$2:$A$3</c:f>
              <c:strCache>
                <c:ptCount val="2"/>
                <c:pt idx="0">
                  <c:v>With vendor</c:v>
                </c:pt>
                <c:pt idx="1">
                  <c:v>Open Source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1-4464-9B06-127B0856E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6227840"/>
        <c:axId val="376228824"/>
      </c:barChart>
      <c:catAx>
        <c:axId val="37622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228824"/>
        <c:crosses val="autoZero"/>
        <c:auto val="1"/>
        <c:lblAlgn val="ctr"/>
        <c:lblOffset val="100"/>
        <c:noMultiLvlLbl val="0"/>
      </c:catAx>
      <c:valAx>
        <c:axId val="3762288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22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928938" y="850900"/>
            <a:ext cx="4081462" cy="22971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64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8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5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B98E-E563-4BD2-973F-6B124C10B3BF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1363-3FF9-4855-B872-35A45CB6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  <p:sldLayoutId id="2147483701" r:id="rId9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e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1.jpeg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17.png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19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jpeg"/><Relationship Id="rId18" Type="http://schemas.microsoft.com/office/2007/relationships/hdphoto" Target="../media/hdphoto6.wdp"/><Relationship Id="rId26" Type="http://schemas.openxmlformats.org/officeDocument/2006/relationships/image" Target="../media/image36.png"/><Relationship Id="rId3" Type="http://schemas.openxmlformats.org/officeDocument/2006/relationships/image" Target="../media/image1.emf"/><Relationship Id="rId21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chart" Target="../charts/chart2.xml"/><Relationship Id="rId17" Type="http://schemas.openxmlformats.org/officeDocument/2006/relationships/image" Target="../media/image31.png"/><Relationship Id="rId25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microsoft.com/office/2007/relationships/hdphoto" Target="../media/hdphoto7.wdp"/><Relationship Id="rId29" Type="http://schemas.microsoft.com/office/2007/relationships/hdphoto" Target="../media/hdphoto11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hart" Target="../charts/chart1.xml"/><Relationship Id="rId24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image" Target="../media/image37.png"/><Relationship Id="rId10" Type="http://schemas.openxmlformats.org/officeDocument/2006/relationships/image" Target="../media/image26.png"/><Relationship Id="rId19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25.jpeg"/><Relationship Id="rId14" Type="http://schemas.openxmlformats.org/officeDocument/2006/relationships/image" Target="../media/image28.png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image" Target="../media/image47.jpeg"/><Relationship Id="rId3" Type="http://schemas.openxmlformats.org/officeDocument/2006/relationships/image" Target="../media/image1.emf"/><Relationship Id="rId21" Type="http://schemas.openxmlformats.org/officeDocument/2006/relationships/image" Target="../media/image50.png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0.png"/><Relationship Id="rId19" Type="http://schemas.openxmlformats.org/officeDocument/2006/relationships/image" Target="../media/image48.jpeg"/><Relationship Id="rId4" Type="http://schemas.openxmlformats.org/officeDocument/2006/relationships/image" Target="../media/image11.png"/><Relationship Id="rId9" Type="http://schemas.microsoft.com/office/2007/relationships/hdphoto" Target="../media/hdphoto13.wdp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Arial Black" panose="020B0A04020102020204" pitchFamily="34" charset="0"/>
              </a:rPr>
              <a:t>DX Project </a:t>
            </a:r>
            <a:r>
              <a:rPr lang="en-US" sz="1050" dirty="0" err="1" smtClean="0">
                <a:latin typeface="Arial Black" panose="020B0A04020102020204" pitchFamily="34" charset="0"/>
              </a:rPr>
              <a:t>Kosen</a:t>
            </a:r>
            <a:r>
              <a:rPr lang="en-US" sz="1050" dirty="0" smtClean="0">
                <a:latin typeface="Arial Black" panose="020B0A04020102020204" pitchFamily="34" charset="0"/>
              </a:rPr>
              <a:t> #10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755" y="4035121"/>
            <a:ext cx="512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“Management Training System”</a:t>
            </a:r>
            <a:endParaRPr lang="en-US" sz="16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63155" y="3501248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 Black" panose="020B0A04020102020204" pitchFamily="34" charset="0"/>
                </a:rPr>
                <a:t>Ahmad Abdurrahman  : DM2260924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Arial Black" panose="020B0A04020102020204" pitchFamily="34" charset="0"/>
                </a:rPr>
                <a:t>Alvany</a:t>
              </a:r>
              <a:r>
                <a:rPr lang="en-US" sz="10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err="1" smtClean="0">
                  <a:latin typeface="Arial Black" panose="020B0A04020102020204" pitchFamily="34" charset="0"/>
                </a:rPr>
                <a:t>maulana</a:t>
              </a:r>
              <a:r>
                <a:rPr lang="en-US" sz="1000" dirty="0" smtClean="0">
                  <a:latin typeface="Arial Black" panose="020B0A04020102020204" pitchFamily="34" charset="0"/>
                </a:rPr>
                <a:t>         </a:t>
              </a:r>
              <a:r>
                <a:rPr lang="en-US" sz="600" dirty="0" smtClean="0">
                  <a:latin typeface="Arial Black" panose="020B0A04020102020204" pitchFamily="34" charset="0"/>
                </a:rPr>
                <a:t> </a:t>
              </a:r>
              <a:r>
                <a:rPr lang="en-US" sz="5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smtClean="0">
                  <a:latin typeface="Arial Black" panose="020B0A04020102020204" pitchFamily="34" charset="0"/>
                </a:rPr>
                <a:t>: DM2260925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71D2F1B-910A-1459-9EF2-ECDA77D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4" y="1286489"/>
            <a:ext cx="1608309" cy="2124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3ADC3-549F-FFA2-7DC8-3A92092F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28" y="1014038"/>
            <a:ext cx="1814009" cy="239711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3849" y="4450930"/>
            <a:ext cx="6435070" cy="4493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Mentored by : Ms. Mia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Rismalia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9140" y="4640632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01" y="2307454"/>
            <a:ext cx="1282348" cy="69460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5" name="Rounded Rectangle 184"/>
          <p:cNvSpPr/>
          <p:nvPr/>
        </p:nvSpPr>
        <p:spPr>
          <a:xfrm>
            <a:off x="9393246" y="1946330"/>
            <a:ext cx="1148903" cy="223521"/>
          </a:xfrm>
          <a:prstGeom prst="round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red schema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88643" y="3653342"/>
            <a:ext cx="18944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around 3 weeks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9464612" y="3849635"/>
            <a:ext cx="1422844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07" name="Title 1"/>
          <p:cNvSpPr>
            <a:spLocks noGrp="1"/>
          </p:cNvSpPr>
          <p:nvPr>
            <p:ph type="title"/>
          </p:nvPr>
        </p:nvSpPr>
        <p:spPr>
          <a:xfrm>
            <a:off x="3063818" y="-17824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1278960" y="626515"/>
            <a:ext cx="6633256" cy="3836227"/>
            <a:chOff x="940983" y="980425"/>
            <a:chExt cx="4224644" cy="3444784"/>
          </a:xfrm>
        </p:grpSpPr>
        <p:grpSp>
          <p:nvGrpSpPr>
            <p:cNvPr id="209" name="Group 208"/>
            <p:cNvGrpSpPr/>
            <p:nvPr/>
          </p:nvGrpSpPr>
          <p:grpSpPr>
            <a:xfrm>
              <a:off x="1000548" y="981690"/>
              <a:ext cx="4165079" cy="3443519"/>
              <a:chOff x="8606790" y="838054"/>
              <a:chExt cx="3406808" cy="1059179"/>
            </a:xfrm>
          </p:grpSpPr>
          <p:sp>
            <p:nvSpPr>
              <p:cNvPr id="212" name="Round Diagonal Corner Rectangle 211"/>
              <p:cNvSpPr/>
              <p:nvPr/>
            </p:nvSpPr>
            <p:spPr>
              <a:xfrm>
                <a:off x="8692608" y="863230"/>
                <a:ext cx="3320990" cy="1034003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213" name="Round Diagonal Corner Rectangle 212"/>
              <p:cNvSpPr/>
              <p:nvPr/>
            </p:nvSpPr>
            <p:spPr>
              <a:xfrm>
                <a:off x="8606790" y="838054"/>
                <a:ext cx="3354994" cy="1042650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210" name="Right Triangle 209"/>
            <p:cNvSpPr/>
            <p:nvPr/>
          </p:nvSpPr>
          <p:spPr>
            <a:xfrm rot="5400000">
              <a:off x="1071433" y="909132"/>
              <a:ext cx="694062" cy="836647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11" name="Rectangle 210"/>
            <p:cNvSpPr/>
            <p:nvPr/>
          </p:nvSpPr>
          <p:spPr>
            <a:xfrm rot="19810581">
              <a:off x="940983" y="1318841"/>
              <a:ext cx="963575" cy="37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214" name="Grup 3">
            <a:extLst>
              <a:ext uri="{FF2B5EF4-FFF2-40B4-BE49-F238E27FC236}">
                <a16:creationId xmlns:a16="http://schemas.microsoft.com/office/drawing/2014/main" id="{6438FD09-9F58-CCD2-D98B-BCF3E53B1DE0}"/>
              </a:ext>
            </a:extLst>
          </p:cNvPr>
          <p:cNvGrpSpPr/>
          <p:nvPr/>
        </p:nvGrpSpPr>
        <p:grpSpPr>
          <a:xfrm>
            <a:off x="1554612" y="966258"/>
            <a:ext cx="962498" cy="1334659"/>
            <a:chOff x="3362408" y="1339138"/>
            <a:chExt cx="1796662" cy="2491364"/>
          </a:xfrm>
        </p:grpSpPr>
        <p:sp>
          <p:nvSpPr>
            <p:cNvPr id="216" name="Google Shape;1208;p46">
              <a:extLst>
                <a:ext uri="{FF2B5EF4-FFF2-40B4-BE49-F238E27FC236}">
                  <a16:creationId xmlns:a16="http://schemas.microsoft.com/office/drawing/2014/main" id="{11F82051-8E67-D96A-4DE5-23C7BC4E7F85}"/>
                </a:ext>
              </a:extLst>
            </p:cNvPr>
            <p:cNvSpPr txBox="1">
              <a:spLocks/>
            </p:cNvSpPr>
            <p:nvPr/>
          </p:nvSpPr>
          <p:spPr>
            <a:xfrm>
              <a:off x="3370036" y="3322993"/>
              <a:ext cx="1681457" cy="33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Ahmad</a:t>
              </a:r>
            </a:p>
            <a:p>
              <a:pPr algn="ctr"/>
              <a:r>
                <a:rPr lang="en-US" sz="10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Abdurrahman</a:t>
              </a:r>
            </a:p>
          </p:txBody>
        </p:sp>
        <p:cxnSp>
          <p:nvCxnSpPr>
            <p:cNvPr id="217" name="Google Shape;1227;p46">
              <a:extLst>
                <a:ext uri="{FF2B5EF4-FFF2-40B4-BE49-F238E27FC236}">
                  <a16:creationId xmlns:a16="http://schemas.microsoft.com/office/drawing/2014/main" id="{57022262-50F8-D8BB-B50F-C9D1B5DDFA54}"/>
                </a:ext>
              </a:extLst>
            </p:cNvPr>
            <p:cNvCxnSpPr>
              <a:cxnSpLocks/>
            </p:cNvCxnSpPr>
            <p:nvPr/>
          </p:nvCxnSpPr>
          <p:spPr>
            <a:xfrm>
              <a:off x="3474223" y="3830502"/>
              <a:ext cx="156625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8" name="Google Shape;1215;p46">
              <a:extLst>
                <a:ext uri="{FF2B5EF4-FFF2-40B4-BE49-F238E27FC236}">
                  <a16:creationId xmlns:a16="http://schemas.microsoft.com/office/drawing/2014/main" id="{ED45FF21-7CDC-0B8D-2D50-CA1A15A1F90F}"/>
                </a:ext>
              </a:extLst>
            </p:cNvPr>
            <p:cNvSpPr/>
            <p:nvPr/>
          </p:nvSpPr>
          <p:spPr>
            <a:xfrm>
              <a:off x="3368609" y="1395258"/>
              <a:ext cx="1777380" cy="1716446"/>
            </a:xfrm>
            <a:prstGeom prst="donut">
              <a:avLst>
                <a:gd name="adj" fmla="val 1193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sp>
          <p:nvSpPr>
            <p:cNvPr id="219" name="Google Shape;1216;p46">
              <a:extLst>
                <a:ext uri="{FF2B5EF4-FFF2-40B4-BE49-F238E27FC236}">
                  <a16:creationId xmlns:a16="http://schemas.microsoft.com/office/drawing/2014/main" id="{6FF9C7A5-B77D-74A9-3AE5-F25E56336371}"/>
                </a:ext>
              </a:extLst>
            </p:cNvPr>
            <p:cNvSpPr/>
            <p:nvPr/>
          </p:nvSpPr>
          <p:spPr>
            <a:xfrm flipH="1">
              <a:off x="3362408" y="1389058"/>
              <a:ext cx="1796662" cy="1735067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grpSp>
          <p:nvGrpSpPr>
            <p:cNvPr id="220" name="Google Shape;7257;p80">
              <a:extLst>
                <a:ext uri="{FF2B5EF4-FFF2-40B4-BE49-F238E27FC236}">
                  <a16:creationId xmlns:a16="http://schemas.microsoft.com/office/drawing/2014/main" id="{2CC6CDE7-E6F5-CFD9-0F6F-0EA697196431}"/>
                </a:ext>
              </a:extLst>
            </p:cNvPr>
            <p:cNvGrpSpPr/>
            <p:nvPr/>
          </p:nvGrpSpPr>
          <p:grpSpPr>
            <a:xfrm rot="10800000">
              <a:off x="3398492" y="1339138"/>
              <a:ext cx="428544" cy="431982"/>
              <a:chOff x="4873519" y="3311869"/>
              <a:chExt cx="499374" cy="499296"/>
            </a:xfrm>
          </p:grpSpPr>
          <p:sp>
            <p:nvSpPr>
              <p:cNvPr id="222" name="Google Shape;7258;p80">
                <a:extLst>
                  <a:ext uri="{FF2B5EF4-FFF2-40B4-BE49-F238E27FC236}">
                    <a16:creationId xmlns:a16="http://schemas.microsoft.com/office/drawing/2014/main" id="{4D2E9D31-4F31-021A-0E40-491DFDAEB17E}"/>
                  </a:ext>
                </a:extLst>
              </p:cNvPr>
              <p:cNvSpPr/>
              <p:nvPr/>
            </p:nvSpPr>
            <p:spPr>
              <a:xfrm>
                <a:off x="4873519" y="3311869"/>
                <a:ext cx="499374" cy="499296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/>
              </a:p>
            </p:txBody>
          </p:sp>
          <p:sp>
            <p:nvSpPr>
              <p:cNvPr id="223" name="Google Shape;7259;p80">
                <a:extLst>
                  <a:ext uri="{FF2B5EF4-FFF2-40B4-BE49-F238E27FC236}">
                    <a16:creationId xmlns:a16="http://schemas.microsoft.com/office/drawing/2014/main" id="{FDC576C1-3106-E991-6C84-2A19ACE68E47}"/>
                  </a:ext>
                </a:extLst>
              </p:cNvPr>
              <p:cNvSpPr/>
              <p:nvPr/>
            </p:nvSpPr>
            <p:spPr>
              <a:xfrm>
                <a:off x="4894620" y="3329830"/>
                <a:ext cx="202112" cy="182386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/>
              </a:p>
            </p:txBody>
          </p:sp>
        </p:grpSp>
        <p:sp>
          <p:nvSpPr>
            <p:cNvPr id="221" name="Kotak Teks 126">
              <a:extLst>
                <a:ext uri="{FF2B5EF4-FFF2-40B4-BE49-F238E27FC236}">
                  <a16:creationId xmlns:a16="http://schemas.microsoft.com/office/drawing/2014/main" id="{185DA1D6-D66E-5CD3-C67A-B401DA5F8038}"/>
                </a:ext>
              </a:extLst>
            </p:cNvPr>
            <p:cNvSpPr txBox="1"/>
            <p:nvPr/>
          </p:nvSpPr>
          <p:spPr>
            <a:xfrm>
              <a:off x="3440909" y="1350465"/>
              <a:ext cx="397493" cy="72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64" dirty="0">
                  <a:latin typeface="Paytone One" panose="020B0604020202020204" charset="0"/>
                </a:rPr>
                <a:t>1.</a:t>
              </a:r>
            </a:p>
          </p:txBody>
        </p:sp>
      </p:grpSp>
      <p:grpSp>
        <p:nvGrpSpPr>
          <p:cNvPr id="224" name="Grup 7">
            <a:extLst>
              <a:ext uri="{FF2B5EF4-FFF2-40B4-BE49-F238E27FC236}">
                <a16:creationId xmlns:a16="http://schemas.microsoft.com/office/drawing/2014/main" id="{E9612028-51F2-B2BA-A999-53104F7653AC}"/>
              </a:ext>
            </a:extLst>
          </p:cNvPr>
          <p:cNvGrpSpPr/>
          <p:nvPr/>
        </p:nvGrpSpPr>
        <p:grpSpPr>
          <a:xfrm>
            <a:off x="1451733" y="2824946"/>
            <a:ext cx="1188505" cy="1334659"/>
            <a:chOff x="5146813" y="1339138"/>
            <a:chExt cx="2218543" cy="2491364"/>
          </a:xfrm>
        </p:grpSpPr>
        <p:sp>
          <p:nvSpPr>
            <p:cNvPr id="226" name="Google Shape;1210;p46">
              <a:extLst>
                <a:ext uri="{FF2B5EF4-FFF2-40B4-BE49-F238E27FC236}">
                  <a16:creationId xmlns:a16="http://schemas.microsoft.com/office/drawing/2014/main" id="{253D9325-6A5E-5BDC-DC3B-DD9A73E4E7A6}"/>
                </a:ext>
              </a:extLst>
            </p:cNvPr>
            <p:cNvSpPr txBox="1">
              <a:spLocks/>
            </p:cNvSpPr>
            <p:nvPr/>
          </p:nvSpPr>
          <p:spPr>
            <a:xfrm>
              <a:off x="5146813" y="3322606"/>
              <a:ext cx="2218543" cy="33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7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Alvany</a:t>
              </a:r>
              <a:endParaRPr lang="en-US" sz="107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7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Maulana</a:t>
              </a:r>
              <a:endParaRPr lang="en-US" sz="107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7" name="Google Shape;1228;p46">
              <a:extLst>
                <a:ext uri="{FF2B5EF4-FFF2-40B4-BE49-F238E27FC236}">
                  <a16:creationId xmlns:a16="http://schemas.microsoft.com/office/drawing/2014/main" id="{55D3C2D5-8A07-AF8F-2A21-D1756F3C338B}"/>
                </a:ext>
              </a:extLst>
            </p:cNvPr>
            <p:cNvCxnSpPr>
              <a:cxnSpLocks/>
            </p:cNvCxnSpPr>
            <p:nvPr/>
          </p:nvCxnSpPr>
          <p:spPr>
            <a:xfrm>
              <a:off x="5508781" y="3830502"/>
              <a:ext cx="156625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1215;p46">
              <a:extLst>
                <a:ext uri="{FF2B5EF4-FFF2-40B4-BE49-F238E27FC236}">
                  <a16:creationId xmlns:a16="http://schemas.microsoft.com/office/drawing/2014/main" id="{17D8715B-FE84-4D01-5D83-FB75E8EE861C}"/>
                </a:ext>
              </a:extLst>
            </p:cNvPr>
            <p:cNvSpPr/>
            <p:nvPr/>
          </p:nvSpPr>
          <p:spPr>
            <a:xfrm>
              <a:off x="5367450" y="1392247"/>
              <a:ext cx="1777380" cy="1716446"/>
            </a:xfrm>
            <a:prstGeom prst="donut">
              <a:avLst>
                <a:gd name="adj" fmla="val 1193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sp>
          <p:nvSpPr>
            <p:cNvPr id="229" name="Google Shape;1216;p46">
              <a:extLst>
                <a:ext uri="{FF2B5EF4-FFF2-40B4-BE49-F238E27FC236}">
                  <a16:creationId xmlns:a16="http://schemas.microsoft.com/office/drawing/2014/main" id="{4774AFE1-33D5-8607-BEB2-B17EECB96B0B}"/>
                </a:ext>
              </a:extLst>
            </p:cNvPr>
            <p:cNvSpPr/>
            <p:nvPr/>
          </p:nvSpPr>
          <p:spPr>
            <a:xfrm flipH="1">
              <a:off x="5361249" y="1386047"/>
              <a:ext cx="1796662" cy="1735067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grpSp>
          <p:nvGrpSpPr>
            <p:cNvPr id="230" name="Google Shape;7257;p80">
              <a:extLst>
                <a:ext uri="{FF2B5EF4-FFF2-40B4-BE49-F238E27FC236}">
                  <a16:creationId xmlns:a16="http://schemas.microsoft.com/office/drawing/2014/main" id="{AF313F0B-7204-96A0-2CD3-D49DDC0CA3E0}"/>
                </a:ext>
              </a:extLst>
            </p:cNvPr>
            <p:cNvGrpSpPr/>
            <p:nvPr/>
          </p:nvGrpSpPr>
          <p:grpSpPr>
            <a:xfrm rot="10800000">
              <a:off x="5392408" y="1339138"/>
              <a:ext cx="428544" cy="431982"/>
              <a:chOff x="4873519" y="3311869"/>
              <a:chExt cx="499374" cy="499296"/>
            </a:xfrm>
          </p:grpSpPr>
          <p:sp>
            <p:nvSpPr>
              <p:cNvPr id="232" name="Google Shape;7258;p80">
                <a:extLst>
                  <a:ext uri="{FF2B5EF4-FFF2-40B4-BE49-F238E27FC236}">
                    <a16:creationId xmlns:a16="http://schemas.microsoft.com/office/drawing/2014/main" id="{FF88ADD9-D838-0BAF-C197-7F858319CC96}"/>
                  </a:ext>
                </a:extLst>
              </p:cNvPr>
              <p:cNvSpPr/>
              <p:nvPr/>
            </p:nvSpPr>
            <p:spPr>
              <a:xfrm>
                <a:off x="4873519" y="3311869"/>
                <a:ext cx="499374" cy="499296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 dirty="0"/>
              </a:p>
            </p:txBody>
          </p:sp>
          <p:sp>
            <p:nvSpPr>
              <p:cNvPr id="233" name="Google Shape;7259;p80">
                <a:extLst>
                  <a:ext uri="{FF2B5EF4-FFF2-40B4-BE49-F238E27FC236}">
                    <a16:creationId xmlns:a16="http://schemas.microsoft.com/office/drawing/2014/main" id="{A4A68F41-9D81-2175-2FE4-C676B64ADE00}"/>
                  </a:ext>
                </a:extLst>
              </p:cNvPr>
              <p:cNvSpPr/>
              <p:nvPr/>
            </p:nvSpPr>
            <p:spPr>
              <a:xfrm>
                <a:off x="4894620" y="3329830"/>
                <a:ext cx="202112" cy="182386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620"/>
              </a:p>
            </p:txBody>
          </p:sp>
        </p:grpSp>
        <p:sp>
          <p:nvSpPr>
            <p:cNvPr id="231" name="Kotak Teks 127">
              <a:extLst>
                <a:ext uri="{FF2B5EF4-FFF2-40B4-BE49-F238E27FC236}">
                  <a16:creationId xmlns:a16="http://schemas.microsoft.com/office/drawing/2014/main" id="{D9ACCFCB-48F0-0FD7-D961-CB4D0ECF4643}"/>
                </a:ext>
              </a:extLst>
            </p:cNvPr>
            <p:cNvSpPr txBox="1"/>
            <p:nvPr/>
          </p:nvSpPr>
          <p:spPr>
            <a:xfrm>
              <a:off x="5434892" y="1358322"/>
              <a:ext cx="397494" cy="7262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64" dirty="0">
                  <a:latin typeface="Paytone One" panose="020B0604020202020204" charset="0"/>
                </a:rPr>
                <a:t>2.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2769444" y="752096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259234" y="746865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UPGRADE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814390" y="3047501"/>
            <a:ext cx="1263005" cy="113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PLC to middleware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data from middleware to Internet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node red schema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presentation material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744534" y="1197677"/>
            <a:ext cx="1263005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PLC dummy program 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dashboard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</a:p>
          <a:p>
            <a:pPr marL="122461" indent="-122461">
              <a:lnSpc>
                <a:spcPct val="150000"/>
              </a:lnSpc>
              <a:buFontTx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documentation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4355443" y="1196462"/>
            <a:ext cx="2834570" cy="474467"/>
            <a:chOff x="6901435" y="2273949"/>
            <a:chExt cx="5291198" cy="885671"/>
          </a:xfrm>
        </p:grpSpPr>
        <p:sp>
          <p:nvSpPr>
            <p:cNvPr id="239" name="Flowchart: Connector 238"/>
            <p:cNvSpPr/>
            <p:nvPr/>
          </p:nvSpPr>
          <p:spPr>
            <a:xfrm>
              <a:off x="6901435" y="2273949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0" name="Straight Connector 239"/>
            <p:cNvCxnSpPr>
              <a:stCxn id="239" idx="2"/>
              <a:endCxn id="239" idx="6"/>
            </p:cNvCxnSpPr>
            <p:nvPr/>
          </p:nvCxnSpPr>
          <p:spPr>
            <a:xfrm>
              <a:off x="6901435" y="2706877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Flowchart: Connector 240"/>
            <p:cNvSpPr/>
            <p:nvPr/>
          </p:nvSpPr>
          <p:spPr>
            <a:xfrm>
              <a:off x="8008813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2" name="Straight Connector 241"/>
            <p:cNvCxnSpPr>
              <a:stCxn id="241" idx="0"/>
              <a:endCxn id="241" idx="4"/>
            </p:cNvCxnSpPr>
            <p:nvPr/>
          </p:nvCxnSpPr>
          <p:spPr>
            <a:xfrm>
              <a:off x="8441741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41" idx="2"/>
              <a:endCxn id="241" idx="6"/>
            </p:cNvCxnSpPr>
            <p:nvPr/>
          </p:nvCxnSpPr>
          <p:spPr>
            <a:xfrm>
              <a:off x="8008813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4" name="Flowchart: Connector 243"/>
            <p:cNvSpPr/>
            <p:nvPr/>
          </p:nvSpPr>
          <p:spPr>
            <a:xfrm>
              <a:off x="9116190" y="2293765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5" name="Straight Connector 244"/>
            <p:cNvCxnSpPr>
              <a:stCxn id="244" idx="0"/>
              <a:endCxn id="244" idx="4"/>
            </p:cNvCxnSpPr>
            <p:nvPr/>
          </p:nvCxnSpPr>
          <p:spPr>
            <a:xfrm>
              <a:off x="9549118" y="2293765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4" idx="2"/>
              <a:endCxn id="244" idx="6"/>
            </p:cNvCxnSpPr>
            <p:nvPr/>
          </p:nvCxnSpPr>
          <p:spPr>
            <a:xfrm>
              <a:off x="9116190" y="2726693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Flowchart: Connector 246"/>
            <p:cNvSpPr/>
            <p:nvPr/>
          </p:nvSpPr>
          <p:spPr>
            <a:xfrm>
              <a:off x="10221484" y="2273951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8" name="Straight Connector 247"/>
            <p:cNvCxnSpPr>
              <a:stCxn id="247" idx="0"/>
              <a:endCxn id="247" idx="4"/>
            </p:cNvCxnSpPr>
            <p:nvPr/>
          </p:nvCxnSpPr>
          <p:spPr>
            <a:xfrm>
              <a:off x="10654412" y="2273951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47" idx="2"/>
              <a:endCxn id="247" idx="6"/>
            </p:cNvCxnSpPr>
            <p:nvPr/>
          </p:nvCxnSpPr>
          <p:spPr>
            <a:xfrm>
              <a:off x="10221484" y="2706879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Flowchart: Connector 249"/>
            <p:cNvSpPr/>
            <p:nvPr/>
          </p:nvSpPr>
          <p:spPr>
            <a:xfrm>
              <a:off x="11326778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1" name="Straight Connector 250"/>
            <p:cNvCxnSpPr>
              <a:stCxn id="250" idx="0"/>
              <a:endCxn id="250" idx="4"/>
            </p:cNvCxnSpPr>
            <p:nvPr/>
          </p:nvCxnSpPr>
          <p:spPr>
            <a:xfrm>
              <a:off x="11759706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50" idx="2"/>
              <a:endCxn id="250" idx="6"/>
            </p:cNvCxnSpPr>
            <p:nvPr/>
          </p:nvCxnSpPr>
          <p:spPr>
            <a:xfrm>
              <a:off x="11326778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39" idx="0"/>
              <a:endCxn id="239" idx="4"/>
            </p:cNvCxnSpPr>
            <p:nvPr/>
          </p:nvCxnSpPr>
          <p:spPr>
            <a:xfrm>
              <a:off x="7334363" y="2273949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4355443" y="3029681"/>
            <a:ext cx="2834570" cy="474467"/>
            <a:chOff x="6901435" y="2273949"/>
            <a:chExt cx="5291198" cy="885671"/>
          </a:xfrm>
        </p:grpSpPr>
        <p:sp>
          <p:nvSpPr>
            <p:cNvPr id="255" name="Flowchart: Connector 254"/>
            <p:cNvSpPr/>
            <p:nvPr/>
          </p:nvSpPr>
          <p:spPr>
            <a:xfrm>
              <a:off x="6901435" y="2273949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6" name="Straight Connector 255"/>
            <p:cNvCxnSpPr>
              <a:stCxn id="255" idx="2"/>
              <a:endCxn id="255" idx="6"/>
            </p:cNvCxnSpPr>
            <p:nvPr/>
          </p:nvCxnSpPr>
          <p:spPr>
            <a:xfrm>
              <a:off x="6901435" y="2706877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Flowchart: Connector 256"/>
            <p:cNvSpPr/>
            <p:nvPr/>
          </p:nvSpPr>
          <p:spPr>
            <a:xfrm>
              <a:off x="8008813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8" name="Straight Connector 257"/>
            <p:cNvCxnSpPr>
              <a:stCxn id="257" idx="0"/>
              <a:endCxn id="257" idx="4"/>
            </p:cNvCxnSpPr>
            <p:nvPr/>
          </p:nvCxnSpPr>
          <p:spPr>
            <a:xfrm>
              <a:off x="8441741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57" idx="2"/>
              <a:endCxn id="257" idx="6"/>
            </p:cNvCxnSpPr>
            <p:nvPr/>
          </p:nvCxnSpPr>
          <p:spPr>
            <a:xfrm>
              <a:off x="8008813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0" name="Flowchart: Connector 259"/>
            <p:cNvSpPr/>
            <p:nvPr/>
          </p:nvSpPr>
          <p:spPr>
            <a:xfrm>
              <a:off x="9116190" y="2293765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1" name="Straight Connector 260"/>
            <p:cNvCxnSpPr>
              <a:stCxn id="260" idx="0"/>
              <a:endCxn id="260" idx="4"/>
            </p:cNvCxnSpPr>
            <p:nvPr/>
          </p:nvCxnSpPr>
          <p:spPr>
            <a:xfrm>
              <a:off x="9549118" y="2293765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60" idx="2"/>
              <a:endCxn id="260" idx="6"/>
            </p:cNvCxnSpPr>
            <p:nvPr/>
          </p:nvCxnSpPr>
          <p:spPr>
            <a:xfrm>
              <a:off x="9116190" y="2726693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3" name="Flowchart: Connector 262"/>
            <p:cNvSpPr/>
            <p:nvPr/>
          </p:nvSpPr>
          <p:spPr>
            <a:xfrm>
              <a:off x="10221484" y="2273951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4" name="Straight Connector 263"/>
            <p:cNvCxnSpPr>
              <a:stCxn id="263" idx="0"/>
              <a:endCxn id="263" idx="4"/>
            </p:cNvCxnSpPr>
            <p:nvPr/>
          </p:nvCxnSpPr>
          <p:spPr>
            <a:xfrm>
              <a:off x="10654412" y="2273951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63" idx="2"/>
              <a:endCxn id="263" idx="6"/>
            </p:cNvCxnSpPr>
            <p:nvPr/>
          </p:nvCxnSpPr>
          <p:spPr>
            <a:xfrm>
              <a:off x="10221484" y="2706879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Flowchart: Connector 265"/>
            <p:cNvSpPr/>
            <p:nvPr/>
          </p:nvSpPr>
          <p:spPr>
            <a:xfrm>
              <a:off x="11326778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7" name="Straight Connector 266"/>
            <p:cNvCxnSpPr>
              <a:stCxn id="266" idx="0"/>
              <a:endCxn id="266" idx="4"/>
            </p:cNvCxnSpPr>
            <p:nvPr/>
          </p:nvCxnSpPr>
          <p:spPr>
            <a:xfrm>
              <a:off x="11759706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2"/>
              <a:endCxn id="266" idx="6"/>
            </p:cNvCxnSpPr>
            <p:nvPr/>
          </p:nvCxnSpPr>
          <p:spPr>
            <a:xfrm>
              <a:off x="11326778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55" idx="0"/>
              <a:endCxn id="255" idx="4"/>
            </p:cNvCxnSpPr>
            <p:nvPr/>
          </p:nvCxnSpPr>
          <p:spPr>
            <a:xfrm>
              <a:off x="7334363" y="2273949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0" name="TextBox 269"/>
          <p:cNvSpPr txBox="1"/>
          <p:nvPr/>
        </p:nvSpPr>
        <p:spPr>
          <a:xfrm>
            <a:off x="2767285" y="2645995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262041" y="2646489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UPGRADE</a:t>
            </a:r>
          </a:p>
        </p:txBody>
      </p:sp>
      <p:sp>
        <p:nvSpPr>
          <p:cNvPr id="272" name="Rounded Rectangle 271"/>
          <p:cNvSpPr/>
          <p:nvPr/>
        </p:nvSpPr>
        <p:spPr>
          <a:xfrm>
            <a:off x="1409141" y="738506"/>
            <a:ext cx="6299322" cy="1605193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73" name="Rounded Rectangle 272"/>
          <p:cNvSpPr/>
          <p:nvPr/>
        </p:nvSpPr>
        <p:spPr>
          <a:xfrm>
            <a:off x="1409141" y="2567577"/>
            <a:ext cx="6299322" cy="1605193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74" name="TextBox 273"/>
          <p:cNvSpPr txBox="1"/>
          <p:nvPr/>
        </p:nvSpPr>
        <p:spPr>
          <a:xfrm>
            <a:off x="4306788" y="1754685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configuration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4894090" y="1752631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Programming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134041" y="3529912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Index in elastic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5488024" y="1754685"/>
            <a:ext cx="56655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 data elastic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6674812" y="1744177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Dashboard use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6658599" y="3548224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Dashboard use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521841" y="3548224"/>
            <a:ext cx="56655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 data elastic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6081957" y="1757896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Index in Elastic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900882" y="3545557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Programming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4312312" y="3550056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configuration</a:t>
            </a:r>
          </a:p>
        </p:txBody>
      </p:sp>
      <p:sp>
        <p:nvSpPr>
          <p:cNvPr id="284" name="Pie 283"/>
          <p:cNvSpPr/>
          <p:nvPr/>
        </p:nvSpPr>
        <p:spPr>
          <a:xfrm>
            <a:off x="4359327" y="1197055"/>
            <a:ext cx="466449" cy="466449"/>
          </a:xfrm>
          <a:prstGeom prst="pie">
            <a:avLst>
              <a:gd name="adj1" fmla="val 16242959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5" name="Pie 284"/>
          <p:cNvSpPr/>
          <p:nvPr/>
        </p:nvSpPr>
        <p:spPr>
          <a:xfrm>
            <a:off x="4947381" y="1195253"/>
            <a:ext cx="466449" cy="466449"/>
          </a:xfrm>
          <a:prstGeom prst="pie">
            <a:avLst>
              <a:gd name="adj1" fmla="val 16242959"/>
              <a:gd name="adj2" fmla="val 10773781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6" name="Pie 285"/>
          <p:cNvSpPr/>
          <p:nvPr/>
        </p:nvSpPr>
        <p:spPr>
          <a:xfrm>
            <a:off x="5544522" y="1207689"/>
            <a:ext cx="466449" cy="466449"/>
          </a:xfrm>
          <a:prstGeom prst="pie">
            <a:avLst>
              <a:gd name="adj1" fmla="val 16148662"/>
              <a:gd name="adj2" fmla="val 10821484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7" name="Pie 286"/>
          <p:cNvSpPr/>
          <p:nvPr/>
        </p:nvSpPr>
        <p:spPr>
          <a:xfrm>
            <a:off x="6134412" y="1198499"/>
            <a:ext cx="466449" cy="466449"/>
          </a:xfrm>
          <a:prstGeom prst="pie">
            <a:avLst>
              <a:gd name="adj1" fmla="val 16233636"/>
              <a:gd name="adj2" fmla="val 10816085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8" name="Pie 287"/>
          <p:cNvSpPr/>
          <p:nvPr/>
        </p:nvSpPr>
        <p:spPr>
          <a:xfrm>
            <a:off x="6724448" y="1198840"/>
            <a:ext cx="466449" cy="466449"/>
          </a:xfrm>
          <a:prstGeom prst="pie">
            <a:avLst>
              <a:gd name="adj1" fmla="val 16245950"/>
              <a:gd name="adj2" fmla="val 10922722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9" name="Pie 288"/>
          <p:cNvSpPr/>
          <p:nvPr/>
        </p:nvSpPr>
        <p:spPr>
          <a:xfrm>
            <a:off x="4353823" y="1197749"/>
            <a:ext cx="466449" cy="466449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0" name="Pie 289"/>
          <p:cNvSpPr/>
          <p:nvPr/>
        </p:nvSpPr>
        <p:spPr>
          <a:xfrm>
            <a:off x="4945606" y="1197676"/>
            <a:ext cx="466449" cy="466449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1" name="Pie 290"/>
          <p:cNvSpPr/>
          <p:nvPr/>
        </p:nvSpPr>
        <p:spPr>
          <a:xfrm>
            <a:off x="4357778" y="3028381"/>
            <a:ext cx="466449" cy="466449"/>
          </a:xfrm>
          <a:prstGeom prst="pie">
            <a:avLst>
              <a:gd name="adj1" fmla="val 16242959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2" name="Pie 291"/>
          <p:cNvSpPr/>
          <p:nvPr/>
        </p:nvSpPr>
        <p:spPr>
          <a:xfrm>
            <a:off x="4950934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3" name="Pie 292"/>
          <p:cNvSpPr/>
          <p:nvPr/>
        </p:nvSpPr>
        <p:spPr>
          <a:xfrm>
            <a:off x="5543063" y="3040296"/>
            <a:ext cx="466449" cy="466449"/>
          </a:xfrm>
          <a:prstGeom prst="pie">
            <a:avLst>
              <a:gd name="adj1" fmla="val 16167741"/>
              <a:gd name="adj2" fmla="val 5438264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4" name="Pie 293"/>
          <p:cNvSpPr/>
          <p:nvPr/>
        </p:nvSpPr>
        <p:spPr>
          <a:xfrm>
            <a:off x="6131582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5" name="Pie 294"/>
          <p:cNvSpPr/>
          <p:nvPr/>
        </p:nvSpPr>
        <p:spPr>
          <a:xfrm>
            <a:off x="6727307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6" name="Pie 295"/>
          <p:cNvSpPr/>
          <p:nvPr/>
        </p:nvSpPr>
        <p:spPr>
          <a:xfrm>
            <a:off x="4354070" y="3022998"/>
            <a:ext cx="474162" cy="474162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7" name="Pie 296"/>
          <p:cNvSpPr/>
          <p:nvPr/>
        </p:nvSpPr>
        <p:spPr>
          <a:xfrm>
            <a:off x="4940980" y="3024096"/>
            <a:ext cx="479265" cy="479265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8" name="Pie 297"/>
          <p:cNvSpPr/>
          <p:nvPr/>
        </p:nvSpPr>
        <p:spPr>
          <a:xfrm>
            <a:off x="4521872" y="2390681"/>
            <a:ext cx="144560" cy="144560"/>
          </a:xfrm>
          <a:prstGeom prst="pie">
            <a:avLst>
              <a:gd name="adj1" fmla="val 16192814"/>
              <a:gd name="adj2" fmla="val 16185376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9" name="Pie 298"/>
          <p:cNvSpPr/>
          <p:nvPr/>
        </p:nvSpPr>
        <p:spPr>
          <a:xfrm>
            <a:off x="5253161" y="2383790"/>
            <a:ext cx="135648" cy="135648"/>
          </a:xfrm>
          <a:prstGeom prst="pie">
            <a:avLst>
              <a:gd name="adj1" fmla="val 16233636"/>
              <a:gd name="adj2" fmla="val 1622907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615380" y="2391367"/>
            <a:ext cx="34910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364840" y="2384445"/>
            <a:ext cx="275779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2992219" y="4801082"/>
            <a:ext cx="3853719" cy="1893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OUR SKILLS ARE INCREASED DURING THIS PROJECT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297" y="1099714"/>
            <a:ext cx="744583" cy="714504"/>
          </a:xfrm>
          <a:custGeom>
            <a:avLst/>
            <a:gdLst>
              <a:gd name="connsiteX0" fmla="*/ 653796 w 1307592"/>
              <a:gd name="connsiteY0" fmla="*/ 0 h 1307592"/>
              <a:gd name="connsiteX1" fmla="*/ 1307592 w 1307592"/>
              <a:gd name="connsiteY1" fmla="*/ 653796 h 1307592"/>
              <a:gd name="connsiteX2" fmla="*/ 653796 w 1307592"/>
              <a:gd name="connsiteY2" fmla="*/ 1307592 h 1307592"/>
              <a:gd name="connsiteX3" fmla="*/ 0 w 1307592"/>
              <a:gd name="connsiteY3" fmla="*/ 653796 h 1307592"/>
              <a:gd name="connsiteX4" fmla="*/ 653796 w 1307592"/>
              <a:gd name="connsiteY4" fmla="*/ 0 h 13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592" h="1307592">
                <a:moveTo>
                  <a:pt x="653796" y="0"/>
                </a:moveTo>
                <a:cubicBezTo>
                  <a:pt x="1014878" y="0"/>
                  <a:pt x="1307592" y="292714"/>
                  <a:pt x="1307592" y="653796"/>
                </a:cubicBezTo>
                <a:cubicBezTo>
                  <a:pt x="1307592" y="1014878"/>
                  <a:pt x="1014878" y="1307592"/>
                  <a:pt x="653796" y="1307592"/>
                </a:cubicBezTo>
                <a:cubicBezTo>
                  <a:pt x="292714" y="1307592"/>
                  <a:pt x="0" y="1014878"/>
                  <a:pt x="0" y="653796"/>
                </a:cubicBezTo>
                <a:cubicBezTo>
                  <a:pt x="0" y="292714"/>
                  <a:pt x="292714" y="0"/>
                  <a:pt x="653796" y="0"/>
                </a:cubicBezTo>
                <a:close/>
              </a:path>
            </a:pathLst>
          </a:cu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1671746" y="2957775"/>
            <a:ext cx="744583" cy="714504"/>
          </a:xfrm>
          <a:custGeom>
            <a:avLst/>
            <a:gdLst>
              <a:gd name="connsiteX0" fmla="*/ 653796 w 1307592"/>
              <a:gd name="connsiteY0" fmla="*/ 0 h 1307592"/>
              <a:gd name="connsiteX1" fmla="*/ 1307592 w 1307592"/>
              <a:gd name="connsiteY1" fmla="*/ 653796 h 1307592"/>
              <a:gd name="connsiteX2" fmla="*/ 653796 w 1307592"/>
              <a:gd name="connsiteY2" fmla="*/ 1307592 h 1307592"/>
              <a:gd name="connsiteX3" fmla="*/ 0 w 1307592"/>
              <a:gd name="connsiteY3" fmla="*/ 653796 h 1307592"/>
              <a:gd name="connsiteX4" fmla="*/ 653796 w 1307592"/>
              <a:gd name="connsiteY4" fmla="*/ 0 h 13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592" h="1307592">
                <a:moveTo>
                  <a:pt x="653796" y="0"/>
                </a:moveTo>
                <a:cubicBezTo>
                  <a:pt x="1014878" y="0"/>
                  <a:pt x="1307592" y="292714"/>
                  <a:pt x="1307592" y="653796"/>
                </a:cubicBezTo>
                <a:cubicBezTo>
                  <a:pt x="1307592" y="1014878"/>
                  <a:pt x="1014878" y="1307592"/>
                  <a:pt x="653796" y="1307592"/>
                </a:cubicBezTo>
                <a:cubicBezTo>
                  <a:pt x="292714" y="1307592"/>
                  <a:pt x="0" y="1014878"/>
                  <a:pt x="0" y="653796"/>
                </a:cubicBezTo>
                <a:cubicBezTo>
                  <a:pt x="0" y="292714"/>
                  <a:pt x="292714" y="0"/>
                  <a:pt x="653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6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903B1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499833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43266" y="264860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/>
          <p:cNvSpPr txBox="1"/>
          <p:nvPr/>
        </p:nvSpPr>
        <p:spPr>
          <a:xfrm>
            <a:off x="4777844" y="2697488"/>
            <a:ext cx="4032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2. Plant simple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Reduce man hour</a:t>
            </a:r>
          </a:p>
          <a:p>
            <a:pPr marL="171450" indent="-171450">
              <a:buFontTx/>
              <a:buChar char="-"/>
            </a:pPr>
            <a:endParaRPr lang="en-US" sz="9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9366" y="354338"/>
            <a:ext cx="40514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Project name</a:t>
            </a:r>
          </a:p>
          <a:p>
            <a:r>
              <a:rPr lang="en-US" sz="1000" dirty="0" smtClean="0"/>
              <a:t>MATRAS( Management training system )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“Optimizing Training System for </a:t>
            </a:r>
            <a:r>
              <a:rPr lang="en-US" sz="9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Digitalization system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di training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kurang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memakan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waku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masih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lama</a:t>
            </a:r>
          </a:p>
          <a:p>
            <a:pPr marL="171450" indent="-171450">
              <a:buFontTx/>
              <a:buChar char="-"/>
            </a:pP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Terjadinya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double training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membuang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buang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endParaRPr lang="en-US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time</a:t>
            </a:r>
          </a:p>
          <a:p>
            <a:pPr marL="171450" indent="-171450">
              <a:buFontTx/>
              <a:buChar char="-"/>
            </a:pP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Pengulangan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oengiriman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dojo</a:t>
            </a:r>
          </a:p>
          <a:p>
            <a:pPr marL="171450" indent="-171450">
              <a:buFontTx/>
              <a:buChar char="-"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Intinya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menciptakan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pabrik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excellent factory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mencapai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target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productifiity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reduce cost, reduce time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endParaRPr lang="en-US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Sehinggaa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copas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Memakan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endParaRPr lang="en-US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Pekrjaan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endParaRPr lang="en-US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</a:t>
            </a:r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</a:t>
            </a:r>
          </a:p>
          <a:p>
            <a:endParaRPr lang="en-US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7844" y="3205319"/>
            <a:ext cx="4032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2. Plant simple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Reduce man hour</a:t>
            </a:r>
          </a:p>
          <a:p>
            <a:pPr marL="171450" indent="-171450">
              <a:buFontTx/>
              <a:buChar char="-"/>
            </a:pP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8873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/>
          <p:cNvSpPr txBox="1"/>
          <p:nvPr/>
        </p:nvSpPr>
        <p:spPr>
          <a:xfrm>
            <a:off x="4992491" y="2945618"/>
            <a:ext cx="319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4. </a:t>
            </a:r>
            <a:r>
              <a:rPr lang="en-US" sz="1000" dirty="0" err="1" smtClean="0"/>
              <a:t>Fitur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participant from excel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Detect participant retraining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score each subject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Bank participant </a:t>
            </a:r>
            <a:r>
              <a:rPr lang="en-US" sz="1000" dirty="0" err="1" smtClean="0"/>
              <a:t>automaticly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Export to excel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Dashboard 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Hr</a:t>
            </a:r>
            <a:r>
              <a:rPr lang="en-US" sz="1000" dirty="0" smtClean="0"/>
              <a:t> </a:t>
            </a:r>
            <a:r>
              <a:rPr lang="en-US" sz="1000" dirty="0" err="1" smtClean="0"/>
              <a:t>fitur</a:t>
            </a:r>
            <a:endParaRPr lang="en-US" sz="1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Rectangle 12"/>
          <p:cNvSpPr/>
          <p:nvPr/>
        </p:nvSpPr>
        <p:spPr>
          <a:xfrm>
            <a:off x="460538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Before improve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Banyak</a:t>
            </a:r>
            <a:r>
              <a:rPr lang="en-US" sz="1000" dirty="0" smtClean="0"/>
              <a:t> copy paste manual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Adanya</a:t>
            </a:r>
            <a:r>
              <a:rPr lang="en-US" sz="1000" dirty="0" smtClean="0"/>
              <a:t> double training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Bolak</a:t>
            </a:r>
            <a:r>
              <a:rPr lang="en-US" sz="1000" dirty="0" smtClean="0"/>
              <a:t> </a:t>
            </a:r>
            <a:r>
              <a:rPr lang="en-US" sz="1000" dirty="0" err="1" smtClean="0"/>
              <a:t>balik</a:t>
            </a:r>
            <a:r>
              <a:rPr lang="en-US" sz="1000" dirty="0" smtClean="0"/>
              <a:t> </a:t>
            </a:r>
            <a:r>
              <a:rPr lang="en-US" sz="1000" dirty="0" err="1" smtClean="0"/>
              <a:t>pengiriman</a:t>
            </a:r>
            <a:r>
              <a:rPr lang="en-US" sz="1000" dirty="0" smtClean="0"/>
              <a:t> data lulus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hasil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After improve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Data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</a:t>
            </a:r>
            <a:r>
              <a:rPr lang="en-US" sz="1000" dirty="0" err="1" smtClean="0"/>
              <a:t>bisa</a:t>
            </a:r>
            <a:r>
              <a:rPr lang="en-US" sz="1000" dirty="0" smtClean="0"/>
              <a:t> </a:t>
            </a:r>
            <a:r>
              <a:rPr lang="en-US" sz="1000" dirty="0" err="1" smtClean="0"/>
              <a:t>diimport</a:t>
            </a:r>
            <a:r>
              <a:rPr lang="en-US" sz="1000" dirty="0" smtClean="0"/>
              <a:t> </a:t>
            </a:r>
            <a:r>
              <a:rPr lang="en-US" sz="1000" dirty="0" err="1" smtClean="0"/>
              <a:t>dari</a:t>
            </a:r>
            <a:r>
              <a:rPr lang="en-US" sz="1000" dirty="0" smtClean="0"/>
              <a:t> </a:t>
            </a:r>
            <a:r>
              <a:rPr lang="en-US" sz="1000" dirty="0" err="1" smtClean="0"/>
              <a:t>hasil</a:t>
            </a:r>
            <a:r>
              <a:rPr lang="en-US" sz="1000" dirty="0" smtClean="0"/>
              <a:t> yang </a:t>
            </a:r>
            <a:r>
              <a:rPr lang="en-US" sz="1000" dirty="0" err="1" smtClean="0"/>
              <a:t>keluar</a:t>
            </a:r>
            <a:r>
              <a:rPr lang="en-US" sz="1000" dirty="0" smtClean="0"/>
              <a:t>, </a:t>
            </a:r>
            <a:r>
              <a:rPr lang="en-US" sz="1000" dirty="0" err="1" smtClean="0"/>
              <a:t>sehingga</a:t>
            </a:r>
            <a:r>
              <a:rPr lang="en-US" sz="1000" dirty="0" smtClean="0"/>
              <a:t> </a:t>
            </a:r>
            <a:r>
              <a:rPr lang="en-US" sz="1000" dirty="0" err="1" smtClean="0"/>
              <a:t>tidak</a:t>
            </a:r>
            <a:r>
              <a:rPr lang="en-US" sz="1000" dirty="0" smtClean="0"/>
              <a:t> </a:t>
            </a:r>
            <a:r>
              <a:rPr lang="en-US" sz="1000" dirty="0" err="1" smtClean="0"/>
              <a:t>ada</a:t>
            </a:r>
            <a:r>
              <a:rPr lang="en-US" sz="1000" dirty="0"/>
              <a:t> </a:t>
            </a:r>
            <a:r>
              <a:rPr lang="en-US" sz="1000" dirty="0" err="1" smtClean="0"/>
              <a:t>lagi</a:t>
            </a:r>
            <a:r>
              <a:rPr lang="en-US" sz="1000" dirty="0" smtClean="0"/>
              <a:t> </a:t>
            </a:r>
            <a:r>
              <a:rPr lang="en-US" sz="1000" dirty="0" err="1" smtClean="0"/>
              <a:t>copas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err="1" smtClean="0"/>
              <a:t>Mendeteksi</a:t>
            </a:r>
            <a:r>
              <a:rPr lang="en-US" sz="1000" dirty="0" smtClean="0"/>
              <a:t> participant double training dojo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err="1" smtClean="0"/>
              <a:t>Tidak</a:t>
            </a:r>
            <a:r>
              <a:rPr lang="en-US" sz="1000" dirty="0" smtClean="0"/>
              <a:t> </a:t>
            </a:r>
            <a:r>
              <a:rPr lang="en-US" sz="1000" dirty="0" err="1" smtClean="0"/>
              <a:t>ada</a:t>
            </a:r>
            <a:r>
              <a:rPr lang="en-US" sz="1000" dirty="0" smtClean="0"/>
              <a:t> </a:t>
            </a:r>
            <a:r>
              <a:rPr lang="en-US" sz="1000" dirty="0" err="1" smtClean="0"/>
              <a:t>bolak</a:t>
            </a:r>
            <a:r>
              <a:rPr lang="en-US" sz="1000" dirty="0" smtClean="0"/>
              <a:t> </a:t>
            </a:r>
            <a:r>
              <a:rPr lang="en-US" sz="1000" dirty="0" err="1" smtClean="0"/>
              <a:t>balikny</a:t>
            </a:r>
            <a:r>
              <a:rPr lang="en-US" sz="1000" dirty="0" smtClean="0"/>
              <a:t> </a:t>
            </a:r>
            <a:r>
              <a:rPr lang="en-US" sz="1000" dirty="0" err="1" smtClean="0"/>
              <a:t>apengiriman</a:t>
            </a:r>
            <a:r>
              <a:rPr lang="en-US" sz="1000" dirty="0" smtClean="0"/>
              <a:t> data </a:t>
            </a:r>
            <a:r>
              <a:rPr lang="en-US" sz="1000" dirty="0" err="1" smtClean="0"/>
              <a:t>hasil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r>
              <a:rPr lang="en-US" sz="1000" dirty="0" smtClean="0"/>
              <a:t>(HR </a:t>
            </a:r>
            <a:r>
              <a:rPr lang="en-US" sz="1000" dirty="0" err="1" smtClean="0"/>
              <a:t>fitur</a:t>
            </a:r>
            <a:r>
              <a:rPr lang="en-US" sz="10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Bank participant </a:t>
            </a:r>
            <a:r>
              <a:rPr lang="en-US" sz="1000" dirty="0" err="1" smtClean="0"/>
              <a:t>otomatis</a:t>
            </a:r>
            <a:endParaRPr lang="en-US" sz="1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47539" y="2865166"/>
            <a:ext cx="3197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3. </a:t>
            </a:r>
            <a:r>
              <a:rPr lang="en-US" sz="1000" dirty="0" err="1" smtClean="0"/>
              <a:t>Peralatan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Visual code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Sql</a:t>
            </a:r>
            <a:r>
              <a:rPr lang="en-US" sz="100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server </a:t>
            </a:r>
            <a:r>
              <a:rPr lang="en-US" sz="1000" dirty="0" err="1" smtClean="0"/>
              <a:t>xampp</a:t>
            </a:r>
            <a:r>
              <a:rPr lang="en-US" sz="1000" dirty="0" smtClean="0"/>
              <a:t> </a:t>
            </a:r>
            <a:r>
              <a:rPr lang="en-US" sz="1000" dirty="0" err="1" smtClean="0"/>
              <a:t>perusahaan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endParaRPr lang="en-US" sz="1000" dirty="0"/>
          </a:p>
          <a:p>
            <a:r>
              <a:rPr lang="en-US" sz="1000" dirty="0" err="1" smtClean="0"/>
              <a:t>Bahan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Php</a:t>
            </a:r>
            <a:r>
              <a:rPr lang="en-US" sz="1000" dirty="0" smtClean="0"/>
              <a:t> native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Html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Java script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Chart </a:t>
            </a:r>
            <a:r>
              <a:rPr lang="en-US" sz="1000" dirty="0" err="1" smtClean="0"/>
              <a:t>js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bootstrap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Implementasi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Gambar</a:t>
            </a:r>
            <a:r>
              <a:rPr lang="en-US" sz="1000" dirty="0" smtClean="0"/>
              <a:t> </a:t>
            </a:r>
            <a:r>
              <a:rPr lang="en-US" sz="1000" dirty="0" err="1" smtClean="0"/>
              <a:t>mba</a:t>
            </a:r>
            <a:r>
              <a:rPr lang="en-US" sz="1000" dirty="0" smtClean="0"/>
              <a:t> </a:t>
            </a:r>
            <a:r>
              <a:rPr lang="en-US" sz="1000" dirty="0" err="1" smtClean="0"/>
              <a:t>necha</a:t>
            </a:r>
            <a:r>
              <a:rPr lang="en-US" sz="1000" dirty="0" smtClean="0"/>
              <a:t> input </a:t>
            </a:r>
            <a:r>
              <a:rPr lang="en-US" sz="1000" dirty="0" err="1" smtClean="0"/>
              <a:t>nilai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Dashboard </a:t>
            </a:r>
            <a:r>
              <a:rPr lang="en-US" sz="1000" dirty="0" err="1" smtClean="0"/>
              <a:t>sudah</a:t>
            </a:r>
            <a:r>
              <a:rPr lang="en-US" sz="1000" dirty="0" smtClean="0"/>
              <a:t> </a:t>
            </a:r>
            <a:r>
              <a:rPr lang="en-US" sz="1000" dirty="0" err="1" smtClean="0"/>
              <a:t>bisa</a:t>
            </a:r>
            <a:r>
              <a:rPr lang="en-US" sz="1000" dirty="0" smtClean="0"/>
              <a:t> </a:t>
            </a:r>
            <a:r>
              <a:rPr lang="en-US" sz="1000" dirty="0" err="1" smtClean="0"/>
              <a:t>ditampilin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Penginputan</a:t>
            </a:r>
            <a:r>
              <a:rPr lang="en-US" sz="1000" dirty="0" smtClean="0"/>
              <a:t> score </a:t>
            </a:r>
            <a:r>
              <a:rPr lang="en-US" sz="1000" dirty="0" err="1" smtClean="0"/>
              <a:t>bisa</a:t>
            </a:r>
            <a:r>
              <a:rPr lang="en-US" sz="1000" dirty="0" smtClean="0"/>
              <a:t> export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Actual Benefit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Data yang </a:t>
            </a:r>
            <a:r>
              <a:rPr lang="en-US" sz="1000" dirty="0" err="1" smtClean="0"/>
              <a:t>diambil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Katika</a:t>
            </a:r>
            <a:r>
              <a:rPr lang="en-US" sz="1000" dirty="0" smtClean="0"/>
              <a:t> </a:t>
            </a:r>
            <a:r>
              <a:rPr lang="en-US" sz="1000" dirty="0" err="1" smtClean="0"/>
              <a:t>copas</a:t>
            </a:r>
            <a:r>
              <a:rPr lang="en-US" sz="1000" dirty="0" smtClean="0"/>
              <a:t> participant data </a:t>
            </a:r>
            <a:r>
              <a:rPr lang="en-US" sz="1000" dirty="0" err="1" smtClean="0"/>
              <a:t>diri</a:t>
            </a:r>
            <a:r>
              <a:rPr lang="en-US" sz="1000" dirty="0" smtClean="0"/>
              <a:t> x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Input </a:t>
            </a:r>
            <a:r>
              <a:rPr lang="en-US" sz="1000" dirty="0" err="1" smtClean="0"/>
              <a:t>nilai</a:t>
            </a:r>
            <a:r>
              <a:rPr lang="en-US" sz="1000" dirty="0" smtClean="0"/>
              <a:t> manual </a:t>
            </a:r>
            <a:r>
              <a:rPr lang="en-US" sz="1000" dirty="0" err="1" smtClean="0"/>
              <a:t>permata</a:t>
            </a:r>
            <a:r>
              <a:rPr lang="en-US" sz="1000" dirty="0" smtClean="0"/>
              <a:t> </a:t>
            </a:r>
            <a:r>
              <a:rPr lang="en-US" sz="1000" dirty="0" err="1" smtClean="0"/>
              <a:t>pelajaran</a:t>
            </a:r>
            <a:r>
              <a:rPr lang="en-US" sz="1000" dirty="0" smtClean="0"/>
              <a:t> x import </a:t>
            </a:r>
            <a:r>
              <a:rPr lang="en-US" sz="1000" dirty="0" err="1" smtClean="0"/>
              <a:t>permata</a:t>
            </a:r>
            <a:r>
              <a:rPr lang="en-US" sz="1000" dirty="0" smtClean="0"/>
              <a:t> </a:t>
            </a:r>
            <a:r>
              <a:rPr lang="en-US" sz="1000" dirty="0" err="1" smtClean="0"/>
              <a:t>pelajaran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Pengisian</a:t>
            </a:r>
            <a:r>
              <a:rPr lang="en-US" sz="1000" dirty="0" smtClean="0"/>
              <a:t> </a:t>
            </a:r>
            <a:r>
              <a:rPr lang="en-US" sz="1000" dirty="0" err="1" smtClean="0"/>
              <a:t>penilaian</a:t>
            </a:r>
            <a:r>
              <a:rPr lang="en-US" sz="1000" dirty="0" smtClean="0"/>
              <a:t> </a:t>
            </a:r>
            <a:r>
              <a:rPr lang="en-US" sz="1000" dirty="0" err="1" smtClean="0"/>
              <a:t>praktek</a:t>
            </a:r>
            <a:r>
              <a:rPr lang="en-US" sz="1000" dirty="0" smtClean="0"/>
              <a:t>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enak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Pengisian</a:t>
            </a:r>
            <a:r>
              <a:rPr lang="en-US" sz="1000" dirty="0" smtClean="0"/>
              <a:t> bank participant x </a:t>
            </a:r>
            <a:r>
              <a:rPr lang="en-US" sz="1000" dirty="0" err="1" smtClean="0"/>
              <a:t>sekali</a:t>
            </a:r>
            <a:r>
              <a:rPr lang="en-US" sz="1000" dirty="0" smtClean="0"/>
              <a:t> </a:t>
            </a:r>
            <a:r>
              <a:rPr lang="en-US" sz="1000" dirty="0" err="1" smtClean="0"/>
              <a:t>pencet</a:t>
            </a:r>
            <a:r>
              <a:rPr lang="en-US" sz="1000" dirty="0" smtClean="0"/>
              <a:t>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</a:t>
            </a:r>
            <a:r>
              <a:rPr lang="en-US" sz="1000" dirty="0" err="1" smtClean="0"/>
              <a:t>terkirim</a:t>
            </a:r>
            <a:r>
              <a:rPr lang="en-US" sz="1000" dirty="0" smtClean="0"/>
              <a:t> </a:t>
            </a:r>
            <a:r>
              <a:rPr lang="en-US" sz="1000" dirty="0" err="1" smtClean="0"/>
              <a:t>ke</a:t>
            </a:r>
            <a:r>
              <a:rPr lang="en-US" sz="1000" dirty="0" smtClean="0"/>
              <a:t> bank participant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Update </a:t>
            </a:r>
            <a:r>
              <a:rPr lang="en-US" sz="1000" dirty="0" err="1" smtClean="0"/>
              <a:t>nilai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r>
              <a:rPr lang="en-US" sz="1000" dirty="0" smtClean="0"/>
              <a:t>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cepet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 smtClean="0"/>
              <a:t>-REDUCE MAN HOUR-</a:t>
            </a:r>
          </a:p>
        </p:txBody>
      </p:sp>
    </p:spTree>
    <p:extLst>
      <p:ext uri="{BB962C8B-B14F-4D97-AF65-F5344CB8AC3E}">
        <p14:creationId xmlns:p14="http://schemas.microsoft.com/office/powerpoint/2010/main" val="215141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Strugling</a:t>
            </a:r>
            <a:r>
              <a:rPr lang="en-US" sz="1000" dirty="0" smtClean="0"/>
              <a:t> point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Menyesuaikan</a:t>
            </a:r>
            <a:r>
              <a:rPr lang="en-US" sz="1000" dirty="0" smtClean="0"/>
              <a:t> format import </a:t>
            </a:r>
            <a:r>
              <a:rPr lang="en-US" sz="1000" dirty="0" err="1" smtClean="0"/>
              <a:t>pada</a:t>
            </a:r>
            <a:r>
              <a:rPr lang="en-US" sz="1000" dirty="0" smtClean="0"/>
              <a:t> data dojo training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Merubah</a:t>
            </a:r>
            <a:r>
              <a:rPr lang="en-US" sz="1000" dirty="0" smtClean="0"/>
              <a:t> </a:t>
            </a:r>
            <a:r>
              <a:rPr lang="en-US" sz="1000" dirty="0" err="1" smtClean="0"/>
              <a:t>semua</a:t>
            </a:r>
            <a:r>
              <a:rPr lang="en-US" sz="1000" dirty="0" smtClean="0"/>
              <a:t> </a:t>
            </a:r>
            <a:r>
              <a:rPr lang="en-US" sz="1000" dirty="0" err="1" smtClean="0"/>
              <a:t>tatanan</a:t>
            </a:r>
            <a:r>
              <a:rPr lang="en-US" sz="1000" dirty="0" smtClean="0"/>
              <a:t> </a:t>
            </a:r>
            <a:r>
              <a:rPr lang="en-US" sz="1000" dirty="0" err="1" smtClean="0"/>
              <a:t>penilaian</a:t>
            </a:r>
            <a:r>
              <a:rPr lang="en-US" sz="1000" dirty="0" smtClean="0"/>
              <a:t> yang </a:t>
            </a:r>
            <a:r>
              <a:rPr lang="en-US" sz="1000" dirty="0" err="1" smtClean="0"/>
              <a:t>ada</a:t>
            </a:r>
            <a:r>
              <a:rPr lang="en-US" sz="1000" dirty="0" smtClean="0"/>
              <a:t> di </a:t>
            </a:r>
            <a:r>
              <a:rPr lang="en-US" sz="1000" dirty="0" err="1" smtClean="0"/>
              <a:t>fitur</a:t>
            </a:r>
            <a:r>
              <a:rPr lang="en-US" sz="1000" dirty="0" smtClean="0"/>
              <a:t> add score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score from Microsoft form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Send result to bank participant(</a:t>
            </a:r>
            <a:r>
              <a:rPr lang="en-US" sz="1000" dirty="0" err="1" smtClean="0"/>
              <a:t>sulit</a:t>
            </a:r>
            <a:r>
              <a:rPr lang="en-US" sz="1000" dirty="0" smtClean="0"/>
              <a:t> </a:t>
            </a:r>
            <a:r>
              <a:rPr lang="en-US" sz="1000" dirty="0" err="1" smtClean="0"/>
              <a:t>bgt</a:t>
            </a:r>
            <a:r>
              <a:rPr lang="en-US" sz="10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Bank participant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Visualization dashboard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New finding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Import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Sent from table in html to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New </a:t>
            </a:r>
            <a:r>
              <a:rPr lang="en-US" sz="1000" dirty="0" err="1" smtClean="0"/>
              <a:t>fitur</a:t>
            </a:r>
            <a:r>
              <a:rPr lang="en-US" sz="1000" dirty="0" smtClean="0"/>
              <a:t> bank participant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Export to </a:t>
            </a:r>
            <a:r>
              <a:rPr lang="en-US" sz="1000" dirty="0" err="1" smtClean="0"/>
              <a:t>Excell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974773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22251" y="4683525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1474961" y="886227"/>
            <a:ext cx="3833285" cy="37270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0" name="Round Diagonal Corner Rectangle 69"/>
          <p:cNvSpPr/>
          <p:nvPr/>
        </p:nvSpPr>
        <p:spPr>
          <a:xfrm>
            <a:off x="2888312" y="2217018"/>
            <a:ext cx="1354078" cy="778680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1" name="Round Diagonal Corner Rectangle 70"/>
          <p:cNvSpPr/>
          <p:nvPr/>
        </p:nvSpPr>
        <p:spPr>
          <a:xfrm>
            <a:off x="2869778" y="2200687"/>
            <a:ext cx="1337522" cy="746786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209560" y="1283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99357" y="689246"/>
            <a:ext cx="6401162" cy="3845640"/>
            <a:chOff x="404486" y="1131570"/>
            <a:chExt cx="10161734" cy="6526530"/>
          </a:xfrm>
        </p:grpSpPr>
        <p:sp>
          <p:nvSpPr>
            <p:cNvPr id="33" name="Rectangle 32"/>
            <p:cNvSpPr/>
            <p:nvPr/>
          </p:nvSpPr>
          <p:spPr>
            <a:xfrm>
              <a:off x="414206" y="1332871"/>
              <a:ext cx="6085273" cy="6325229"/>
            </a:xfrm>
            <a:prstGeom prst="rect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4486" y="1131570"/>
              <a:ext cx="2660464" cy="605790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276" y="1833694"/>
              <a:ext cx="5895879" cy="172381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83692" indent="-183692">
                <a:buAutoNum type="alphaUcPeriod"/>
              </a:pPr>
              <a:r>
                <a:rPr lang="en-US" sz="857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BF43 Current Condition 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BF43 production line has a plan to implement IoT. 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However the infrastructure at BF43 Main </a:t>
              </a:r>
              <a:r>
                <a:rPr lang="en-US" sz="85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Assy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 doesn’t support for IoT connection (Several PLCs don’t have Ethernet module).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 Ethernet module with the same brand is so expensive.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14711" y="1131570"/>
              <a:ext cx="3851509" cy="4633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57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B. Ideal Condition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BF43 main </a:t>
              </a:r>
              <a:r>
                <a:rPr lang="en-US" sz="85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assy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 have sufficient</a:t>
              </a:r>
              <a:r>
                <a:rPr lang="en-US" sz="857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infrastructure to support IoT implementation.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129642" y="2084782"/>
            <a:ext cx="67417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In-Line PLC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90811" y="2543984"/>
            <a:ext cx="954861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b="1" dirty="0"/>
              <a:t>Omron CS1G CPU45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651" y="3565526"/>
            <a:ext cx="1017419" cy="672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3" name="TextBox 92"/>
          <p:cNvSpPr txBox="1"/>
          <p:nvPr/>
        </p:nvSpPr>
        <p:spPr>
          <a:xfrm>
            <a:off x="7973397" y="586694"/>
            <a:ext cx="1605144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connect to internet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96600" y="4205954"/>
            <a:ext cx="122754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visualize machine condition</a:t>
            </a:r>
          </a:p>
        </p:txBody>
      </p:sp>
      <p:sp>
        <p:nvSpPr>
          <p:cNvPr id="86" name="Round Diagonal Corner Rectangle 85"/>
          <p:cNvSpPr/>
          <p:nvPr/>
        </p:nvSpPr>
        <p:spPr>
          <a:xfrm>
            <a:off x="3229249" y="2714134"/>
            <a:ext cx="1615217" cy="78926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87" name="Round Diagonal Corner Rectangle 86"/>
          <p:cNvSpPr/>
          <p:nvPr/>
        </p:nvSpPr>
        <p:spPr>
          <a:xfrm>
            <a:off x="3187509" y="2678375"/>
            <a:ext cx="1631755" cy="779323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5" name="Down Arrow 94"/>
          <p:cNvSpPr/>
          <p:nvPr/>
        </p:nvSpPr>
        <p:spPr>
          <a:xfrm>
            <a:off x="2346625" y="2681470"/>
            <a:ext cx="132782" cy="93455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7" name="Down Arrow 96"/>
          <p:cNvSpPr/>
          <p:nvPr/>
        </p:nvSpPr>
        <p:spPr>
          <a:xfrm>
            <a:off x="4255844" y="2379599"/>
            <a:ext cx="126006" cy="2630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8" name="Picture 37" descr="See the source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99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6887" y="2837771"/>
            <a:ext cx="577693" cy="49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 Diagonal Corner Rectangle 89"/>
          <p:cNvSpPr/>
          <p:nvPr/>
        </p:nvSpPr>
        <p:spPr>
          <a:xfrm>
            <a:off x="5792611" y="1457919"/>
            <a:ext cx="1615217" cy="78926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1" name="Round Diagonal Corner Rectangle 90"/>
          <p:cNvSpPr/>
          <p:nvPr/>
        </p:nvSpPr>
        <p:spPr>
          <a:xfrm>
            <a:off x="5750871" y="1422160"/>
            <a:ext cx="1631755" cy="779323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9" name="TextBox 38"/>
          <p:cNvSpPr txBox="1"/>
          <p:nvPr/>
        </p:nvSpPr>
        <p:spPr>
          <a:xfrm>
            <a:off x="3255144" y="3300252"/>
            <a:ext cx="699230" cy="178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Omron IP module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7634852" y="169512"/>
            <a:ext cx="3429000" cy="619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0615" lvl="2" indent="-68888">
              <a:buFont typeface="Arial" panose="020B0604020202020204" pitchFamily="34" charset="0"/>
              <a:buChar char="•"/>
            </a:pPr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IoT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 power have to check manually line condition, such as machine condition, OR Line, Inline Defect,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Dandori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Model,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Chokotei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Broken, Tool Change Alert. </a:t>
            </a: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5531646" y="2495864"/>
            <a:ext cx="2216689" cy="945718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6" name="Round Diagonal Corner Rectangle 105"/>
          <p:cNvSpPr/>
          <p:nvPr/>
        </p:nvSpPr>
        <p:spPr>
          <a:xfrm>
            <a:off x="5489907" y="2460106"/>
            <a:ext cx="2239385" cy="933800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42" name="Picture 41" descr="See the source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99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674" y="1436494"/>
            <a:ext cx="560801" cy="4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Four Important Rules to Safely Use &lt;strong&gt;Cloud&lt;/strong&gt; Storage as &lt;strong&gt;Cloud&lt;/strong&gt; Backup - Ask Leo!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8531"/>
          <a:stretch/>
        </p:blipFill>
        <p:spPr>
          <a:xfrm>
            <a:off x="9414727" y="940085"/>
            <a:ext cx="683680" cy="660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276" y="2617731"/>
            <a:ext cx="611803" cy="3779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78" l="0" r="98649">
                        <a14:foregroundMark x1="29730" y1="55947" x2="28829" y2="20705"/>
                        <a14:foregroundMark x1="29730" y1="23348" x2="79730" y2="22467"/>
                        <a14:foregroundMark x1="27027" y1="71366" x2="26126" y2="69163"/>
                        <a14:foregroundMark x1="92793" y1="74009" x2="92793" y2="74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4183" y="2335136"/>
            <a:ext cx="1132795" cy="1158308"/>
          </a:xfrm>
          <a:prstGeom prst="rect">
            <a:avLst/>
          </a:prstGeom>
        </p:spPr>
      </p:pic>
      <p:pic>
        <p:nvPicPr>
          <p:cNvPr id="57" name="Picture 56" descr="Download Angle Harper Symbol Roy &lt;strong&gt;Arrow&lt;/strong&gt; Drawing HQ PNG Image | FreePNGImg"/>
          <p:cNvPicPr>
            <a:picLocks noChangeAspect="1"/>
          </p:cNvPicPr>
          <p:nvPr/>
        </p:nvPicPr>
        <p:blipFill>
          <a:blip r:embed="rId1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752462" flipV="1">
            <a:off x="6084682" y="2690028"/>
            <a:ext cx="425692" cy="389109"/>
          </a:xfrm>
          <a:prstGeom prst="rect">
            <a:avLst/>
          </a:prstGeom>
        </p:spPr>
      </p:pic>
      <p:sp>
        <p:nvSpPr>
          <p:cNvPr id="8" name="Cross 7"/>
          <p:cNvSpPr/>
          <p:nvPr/>
        </p:nvSpPr>
        <p:spPr>
          <a:xfrm>
            <a:off x="6427916" y="1575464"/>
            <a:ext cx="212535" cy="196626"/>
          </a:xfrm>
          <a:prstGeom prst="plus">
            <a:avLst>
              <a:gd name="adj" fmla="val 400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0" name="TextBox 59"/>
          <p:cNvSpPr txBox="1"/>
          <p:nvPr/>
        </p:nvSpPr>
        <p:spPr>
          <a:xfrm>
            <a:off x="5817956" y="1922575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06839" y="1851297"/>
            <a:ext cx="67417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module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3428" y="3152746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82025" y="3216851"/>
            <a:ext cx="801276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77659" y="2717337"/>
            <a:ext cx="723698" cy="3561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623" y="2888800"/>
            <a:ext cx="418839" cy="418839"/>
          </a:xfrm>
          <a:prstGeom prst="rect">
            <a:avLst/>
          </a:prstGeom>
        </p:spPr>
      </p:pic>
      <p:sp>
        <p:nvSpPr>
          <p:cNvPr id="73" name="Down Arrow 72"/>
          <p:cNvSpPr/>
          <p:nvPr/>
        </p:nvSpPr>
        <p:spPr>
          <a:xfrm rot="16200000">
            <a:off x="3862470" y="2959031"/>
            <a:ext cx="255747" cy="276683"/>
          </a:xfrm>
          <a:prstGeom prst="downArrow">
            <a:avLst/>
          </a:prstGeom>
          <a:solidFill>
            <a:srgbClr val="D7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6" name="Rectangle 15"/>
          <p:cNvSpPr/>
          <p:nvPr/>
        </p:nvSpPr>
        <p:spPr>
          <a:xfrm>
            <a:off x="2866995" y="2374167"/>
            <a:ext cx="1476731" cy="533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1040" name="Picture 16" descr="Computer Networking Icon #177037 - Free Icons Library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111">
                        <a14:foregroundMark x1="64000" y1="93333" x2="67556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788" y="3688581"/>
            <a:ext cx="554773" cy="5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2088865" y="4202815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30919" y="2240316"/>
            <a:ext cx="752914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Ethernet module at market for same brand</a:t>
            </a:r>
          </a:p>
        </p:txBody>
      </p:sp>
      <p:sp>
        <p:nvSpPr>
          <p:cNvPr id="76" name="Multiply 75"/>
          <p:cNvSpPr/>
          <p:nvPr/>
        </p:nvSpPr>
        <p:spPr>
          <a:xfrm>
            <a:off x="2077186" y="3596036"/>
            <a:ext cx="697536" cy="707385"/>
          </a:xfrm>
          <a:prstGeom prst="mathMultiply">
            <a:avLst>
              <a:gd name="adj1" fmla="val 61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7" name="Multiply 76"/>
          <p:cNvSpPr/>
          <p:nvPr/>
        </p:nvSpPr>
        <p:spPr>
          <a:xfrm>
            <a:off x="3514583" y="3507509"/>
            <a:ext cx="859351" cy="815897"/>
          </a:xfrm>
          <a:prstGeom prst="mathMultiply">
            <a:avLst>
              <a:gd name="adj1" fmla="val 37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81" name="Picture 10" descr="CS1G-CPU45H - ซีพียู (OMRON) - ElectGo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00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984822" y="1471318"/>
            <a:ext cx="433067" cy="4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5408" y="2255672"/>
            <a:ext cx="600149" cy="28708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763044" y="3901707"/>
            <a:ext cx="540497" cy="1052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1" name="Rounded Rectangular Callout 10"/>
          <p:cNvSpPr/>
          <p:nvPr/>
        </p:nvSpPr>
        <p:spPr>
          <a:xfrm>
            <a:off x="1693574" y="2197609"/>
            <a:ext cx="338148" cy="299690"/>
          </a:xfrm>
          <a:prstGeom prst="wedgeRoundRectCallout">
            <a:avLst>
              <a:gd name="adj1" fmla="val 201905"/>
              <a:gd name="adj2" fmla="val -4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 PORT</a:t>
            </a:r>
          </a:p>
        </p:txBody>
      </p:sp>
      <p:sp>
        <p:nvSpPr>
          <p:cNvPr id="2" name="Multiply 1"/>
          <p:cNvSpPr/>
          <p:nvPr/>
        </p:nvSpPr>
        <p:spPr>
          <a:xfrm>
            <a:off x="1621573" y="2111936"/>
            <a:ext cx="482150" cy="471035"/>
          </a:xfrm>
          <a:prstGeom prst="mathMultiply">
            <a:avLst>
              <a:gd name="adj1" fmla="val 9620"/>
            </a:avLst>
          </a:prstGeom>
          <a:solidFill>
            <a:srgbClr val="C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6" name="Down Arrow 95"/>
          <p:cNvSpPr/>
          <p:nvPr/>
        </p:nvSpPr>
        <p:spPr>
          <a:xfrm>
            <a:off x="6501950" y="2229115"/>
            <a:ext cx="183590" cy="23099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7" name="TextBox 106"/>
          <p:cNvSpPr txBox="1"/>
          <p:nvPr/>
        </p:nvSpPr>
        <p:spPr>
          <a:xfrm>
            <a:off x="6543556" y="2243239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pic>
        <p:nvPicPr>
          <p:cNvPr id="1038" name="Picture 14" descr="Laporan Harta Kekayaan Aparatur Sipil Negara (LHKASN)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28953" y1="50270" x2="34419" y2="5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191" y="2250141"/>
            <a:ext cx="214499" cy="1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145768" y="3522948"/>
            <a:ext cx="2582189" cy="1147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Implementation</a:t>
            </a:r>
          </a:p>
          <a:p>
            <a:pPr marL="540615" lvl="2" indent="-68888">
              <a:buFont typeface="Arial" panose="020B0604020202020204" pitchFamily="34" charset="0"/>
              <a:buChar char="•"/>
            </a:pP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condition item (OR Line, Inline Defect,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Dandori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Chokotei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Broken) at production line can be detected </a:t>
            </a:r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IoT. When those things are detected man power can directly fix it and plan for kaizen that could increase OR.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74344" y="689246"/>
            <a:ext cx="2489056" cy="3924008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" name="Rectangle 27"/>
          <p:cNvSpPr/>
          <p:nvPr/>
        </p:nvSpPr>
        <p:spPr>
          <a:xfrm>
            <a:off x="2992219" y="4765341"/>
            <a:ext cx="4808299" cy="31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Several machines at BF43 line need Ethernet module to support IoT connection</a:t>
            </a:r>
          </a:p>
        </p:txBody>
      </p:sp>
      <p:pic>
        <p:nvPicPr>
          <p:cNvPr id="108" name="Picture 16" descr="Computer Networking Icon #177037 - Free Icons Library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111">
                        <a14:foregroundMark x1="64000" y1="93333" x2="67556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2624" y="2615804"/>
            <a:ext cx="554773" cy="5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98385" y="2439669"/>
            <a:ext cx="4101767" cy="2104625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32" name="Group 31"/>
          <p:cNvGrpSpPr/>
          <p:nvPr/>
        </p:nvGrpSpPr>
        <p:grpSpPr>
          <a:xfrm>
            <a:off x="1422251" y="4683525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431683" y="3408641"/>
            <a:ext cx="434979" cy="453094"/>
            <a:chOff x="15071285" y="4107838"/>
            <a:chExt cx="1273233" cy="1326257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71285" y="4308317"/>
              <a:ext cx="1273233" cy="1125778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83307" y="4107838"/>
              <a:ext cx="988716" cy="380282"/>
            </a:xfrm>
            <a:prstGeom prst="rect">
              <a:avLst/>
            </a:prstGeom>
          </p:spPr>
        </p:pic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140042" y="-84093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298385" y="408573"/>
            <a:ext cx="4067495" cy="1809823"/>
            <a:chOff x="404350" y="1128119"/>
            <a:chExt cx="6095129" cy="6529981"/>
          </a:xfrm>
        </p:grpSpPr>
        <p:sp>
          <p:nvSpPr>
            <p:cNvPr id="33" name="Rectangle 32"/>
            <p:cNvSpPr/>
            <p:nvPr/>
          </p:nvSpPr>
          <p:spPr>
            <a:xfrm>
              <a:off x="414206" y="1332871"/>
              <a:ext cx="6085273" cy="6325229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 dirty="0"/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4350" y="1128119"/>
              <a:ext cx="3794190" cy="830168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PROJECT’S EXPLANATION</a:t>
              </a:r>
            </a:p>
          </p:txBody>
        </p:sp>
      </p:grpSp>
      <p:sp>
        <p:nvSpPr>
          <p:cNvPr id="101" name="Round Diagonal Corner Rectangle 100"/>
          <p:cNvSpPr/>
          <p:nvPr/>
        </p:nvSpPr>
        <p:spPr>
          <a:xfrm>
            <a:off x="5496370" y="538765"/>
            <a:ext cx="2327268" cy="4023423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8" name="Round Diagonal Corner Rectangle 97"/>
          <p:cNvSpPr/>
          <p:nvPr/>
        </p:nvSpPr>
        <p:spPr>
          <a:xfrm>
            <a:off x="5436231" y="503708"/>
            <a:ext cx="2351096" cy="4040586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25" name="Group 24"/>
          <p:cNvGrpSpPr/>
          <p:nvPr/>
        </p:nvGrpSpPr>
        <p:grpSpPr>
          <a:xfrm>
            <a:off x="5433457" y="436660"/>
            <a:ext cx="448204" cy="647177"/>
            <a:chOff x="8189762" y="2295"/>
            <a:chExt cx="836647" cy="1208063"/>
          </a:xfrm>
        </p:grpSpPr>
        <p:sp>
          <p:nvSpPr>
            <p:cNvPr id="139" name="Right Triangle 138"/>
            <p:cNvSpPr/>
            <p:nvPr/>
          </p:nvSpPr>
          <p:spPr>
            <a:xfrm rot="5400000">
              <a:off x="8190567" y="199896"/>
              <a:ext cx="835037" cy="836647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0" name="Rectangle 139"/>
            <p:cNvSpPr/>
            <p:nvPr/>
          </p:nvSpPr>
          <p:spPr>
            <a:xfrm rot="18897208">
              <a:off x="8034212" y="583467"/>
              <a:ext cx="120806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sp>
        <p:nvSpPr>
          <p:cNvPr id="189" name="Round Diagonal Corner Rectangle 188"/>
          <p:cNvSpPr/>
          <p:nvPr/>
        </p:nvSpPr>
        <p:spPr>
          <a:xfrm>
            <a:off x="1533785" y="868505"/>
            <a:ext cx="1917499" cy="1047614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89" name="Round Diagonal Corner Rectangle 88"/>
          <p:cNvSpPr/>
          <p:nvPr/>
        </p:nvSpPr>
        <p:spPr>
          <a:xfrm>
            <a:off x="5431916" y="411192"/>
            <a:ext cx="1625502" cy="225177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7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8930" y="723522"/>
            <a:ext cx="2171173" cy="23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Cost 243MRp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453142" y="829450"/>
            <a:ext cx="1956573" cy="1051337"/>
            <a:chOff x="8250718" y="4736689"/>
            <a:chExt cx="4250815" cy="4956657"/>
          </a:xfrm>
        </p:grpSpPr>
        <p:sp>
          <p:nvSpPr>
            <p:cNvPr id="154" name="Round Diagonal Corner Rectangle 153"/>
            <p:cNvSpPr/>
            <p:nvPr/>
          </p:nvSpPr>
          <p:spPr>
            <a:xfrm>
              <a:off x="8283050" y="4736689"/>
              <a:ext cx="4218483" cy="4956657"/>
            </a:xfrm>
            <a:prstGeom prst="round2Diag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8250718" y="4809935"/>
              <a:ext cx="985435" cy="835037"/>
              <a:chOff x="8154555" y="200700"/>
              <a:chExt cx="985435" cy="835037"/>
            </a:xfrm>
          </p:grpSpPr>
          <p:sp>
            <p:nvSpPr>
              <p:cNvPr id="156" name="Right Triangle 155"/>
              <p:cNvSpPr/>
              <p:nvPr/>
            </p:nvSpPr>
            <p:spPr>
              <a:xfrm rot="5400000">
                <a:off x="8190567" y="199895"/>
                <a:ext cx="835037" cy="836647"/>
              </a:xfrm>
              <a:prstGeom prst="rtTriangle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9998632">
                <a:off x="8154555" y="548584"/>
                <a:ext cx="985435" cy="860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497335" y="1373346"/>
            <a:ext cx="1668363" cy="761521"/>
            <a:chOff x="8300891" y="2137178"/>
            <a:chExt cx="4283634" cy="1077475"/>
          </a:xfrm>
        </p:grpSpPr>
        <p:grpSp>
          <p:nvGrpSpPr>
            <p:cNvPr id="49" name="Group 48"/>
            <p:cNvGrpSpPr/>
            <p:nvPr/>
          </p:nvGrpSpPr>
          <p:grpSpPr>
            <a:xfrm>
              <a:off x="8300891" y="2186923"/>
              <a:ext cx="4283634" cy="1027730"/>
              <a:chOff x="8606790" y="626451"/>
              <a:chExt cx="3406808" cy="1230439"/>
            </a:xfrm>
          </p:grpSpPr>
          <p:sp>
            <p:nvSpPr>
              <p:cNvPr id="68" name="Round Diagonal Corner Rectangle 67"/>
              <p:cNvSpPr/>
              <p:nvPr/>
            </p:nvSpPr>
            <p:spPr>
              <a:xfrm>
                <a:off x="8692608" y="718838"/>
                <a:ext cx="3320990" cy="1138052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69" name="Round Diagonal Corner Rectangle 68"/>
              <p:cNvSpPr/>
              <p:nvPr/>
            </p:nvSpPr>
            <p:spPr>
              <a:xfrm>
                <a:off x="8606790" y="626451"/>
                <a:ext cx="3354993" cy="1189290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50" name="Round Diagonal Corner Rectangle 49"/>
            <p:cNvSpPr/>
            <p:nvPr/>
          </p:nvSpPr>
          <p:spPr>
            <a:xfrm>
              <a:off x="8300891" y="2137178"/>
              <a:ext cx="3449865" cy="201433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OF IOT PLC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435984" y="2412541"/>
              <a:ext cx="3943370" cy="78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Visualize real time machine condition</a:t>
              </a:r>
            </a:p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Preventive maintenance tool</a:t>
              </a:r>
            </a:p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 machine work 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01992" y="668940"/>
            <a:ext cx="1656956" cy="789966"/>
            <a:chOff x="8300891" y="2302921"/>
            <a:chExt cx="4283634" cy="1474602"/>
          </a:xfrm>
        </p:grpSpPr>
        <p:grpSp>
          <p:nvGrpSpPr>
            <p:cNvPr id="80" name="Group 79"/>
            <p:cNvGrpSpPr/>
            <p:nvPr/>
          </p:nvGrpSpPr>
          <p:grpSpPr>
            <a:xfrm>
              <a:off x="8300891" y="2363666"/>
              <a:ext cx="4283634" cy="1228395"/>
              <a:chOff x="8606790" y="838054"/>
              <a:chExt cx="3406808" cy="1470683"/>
            </a:xfrm>
          </p:grpSpPr>
          <p:sp>
            <p:nvSpPr>
              <p:cNvPr id="84" name="Round Diagonal Corner Rectangle 83"/>
              <p:cNvSpPr/>
              <p:nvPr/>
            </p:nvSpPr>
            <p:spPr>
              <a:xfrm>
                <a:off x="8692608" y="921704"/>
                <a:ext cx="3320990" cy="1387033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85" name="Round Diagonal Corner Rectangle 84"/>
              <p:cNvSpPr/>
              <p:nvPr/>
            </p:nvSpPr>
            <p:spPr>
              <a:xfrm>
                <a:off x="8606790" y="838054"/>
                <a:ext cx="3354993" cy="1369553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81" name="Round Diagonal Corner Rectangle 80"/>
            <p:cNvSpPr/>
            <p:nvPr/>
          </p:nvSpPr>
          <p:spPr>
            <a:xfrm>
              <a:off x="8301276" y="2302921"/>
              <a:ext cx="2409019" cy="245974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PURPOSE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416666" y="2527951"/>
              <a:ext cx="3959276" cy="1249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2461" indent="-122461" algn="just">
                <a:buFont typeface="+mj-lt"/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 IoT implementation cost at production line </a:t>
              </a:r>
            </a:p>
            <a:p>
              <a:pPr marL="122461" indent="-122461" algn="just">
                <a:buFont typeface="+mj-lt"/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time visualization of line condition.</a:t>
              </a:r>
            </a:p>
            <a:p>
              <a:pPr marL="122461" indent="-122461" algn="just">
                <a:buFont typeface="+mj-lt"/>
                <a:buAutoNum type="arabicPeriod"/>
              </a:pPr>
              <a:endParaRPr 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Round Diagonal Corner Rectangle 107"/>
          <p:cNvSpPr/>
          <p:nvPr/>
        </p:nvSpPr>
        <p:spPr>
          <a:xfrm>
            <a:off x="1468023" y="768451"/>
            <a:ext cx="1198686" cy="164763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PLC system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553772" y="1109623"/>
            <a:ext cx="2150125" cy="2245373"/>
            <a:chOff x="8323214" y="570119"/>
            <a:chExt cx="4013566" cy="4191363"/>
          </a:xfrm>
        </p:grpSpPr>
        <p:grpSp>
          <p:nvGrpSpPr>
            <p:cNvPr id="38" name="Group 37"/>
            <p:cNvGrpSpPr/>
            <p:nvPr/>
          </p:nvGrpSpPr>
          <p:grpSpPr>
            <a:xfrm>
              <a:off x="8438750" y="570119"/>
              <a:ext cx="3762934" cy="896427"/>
              <a:chOff x="2316334" y="6510379"/>
              <a:chExt cx="4880889" cy="1212124"/>
            </a:xfrm>
          </p:grpSpPr>
          <p:pic>
            <p:nvPicPr>
              <p:cNvPr id="39" name="Picture 38" descr="See the source image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100000" l="9972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34" y="6510379"/>
                <a:ext cx="1357837" cy="1212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/>
              <p:cNvGrpSpPr/>
              <p:nvPr/>
            </p:nvGrpSpPr>
            <p:grpSpPr>
              <a:xfrm>
                <a:off x="4758210" y="6585250"/>
                <a:ext cx="759989" cy="1050688"/>
                <a:chOff x="7178241" y="3945155"/>
                <a:chExt cx="376091" cy="661511"/>
              </a:xfrm>
            </p:grpSpPr>
            <p:sp>
              <p:nvSpPr>
                <p:cNvPr id="45" name="object 20">
                  <a:extLst>
                    <a:ext uri="{FF2B5EF4-FFF2-40B4-BE49-F238E27FC236}">
                      <a16:creationId xmlns:a16="http://schemas.microsoft.com/office/drawing/2014/main" id="{BCAF4001-0907-3567-272C-5DAB1FA3EAB5}"/>
                    </a:ext>
                  </a:extLst>
                </p:cNvPr>
                <p:cNvSpPr/>
                <p:nvPr/>
              </p:nvSpPr>
              <p:spPr>
                <a:xfrm>
                  <a:off x="7183810" y="4162143"/>
                  <a:ext cx="353638" cy="444523"/>
                </a:xfrm>
                <a:prstGeom prst="rect">
                  <a:avLst/>
                </a:prstGeom>
                <a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562"/>
                </a:p>
              </p:txBody>
            </p:sp>
            <p:sp>
              <p:nvSpPr>
                <p:cNvPr id="46" name="object 21">
                  <a:extLst>
                    <a:ext uri="{FF2B5EF4-FFF2-40B4-BE49-F238E27FC236}">
                      <a16:creationId xmlns:a16="http://schemas.microsoft.com/office/drawing/2014/main" id="{5F603D30-7A67-1851-855F-27AF622179B6}"/>
                    </a:ext>
                  </a:extLst>
                </p:cNvPr>
                <p:cNvSpPr/>
                <p:nvPr/>
              </p:nvSpPr>
              <p:spPr>
                <a:xfrm>
                  <a:off x="7178241" y="3945155"/>
                  <a:ext cx="376091" cy="217412"/>
                </a:xfrm>
                <a:prstGeom prst="rect">
                  <a:avLst/>
                </a:prstGeom>
                <a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562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3254937" y="6712510"/>
                <a:ext cx="1693008" cy="451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6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Omron IP module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519740" y="6728346"/>
                <a:ext cx="1677483" cy="48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Haiwell CBOX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384070" y="7007905"/>
                <a:ext cx="1196207" cy="524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19MRp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641785" y="7034628"/>
                <a:ext cx="1312645" cy="545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4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2.2MRp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464418" y="1472227"/>
              <a:ext cx="347577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16.8MRp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per machine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323214" y="1944210"/>
              <a:ext cx="4013566" cy="60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 implementation at BF43 there are 10 machines with PLC CS1G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8386231" y="2782554"/>
              <a:ext cx="2458116" cy="1978928"/>
              <a:chOff x="7147315" y="6890914"/>
              <a:chExt cx="3700700" cy="3115136"/>
            </a:xfrm>
          </p:grpSpPr>
          <p:graphicFrame>
            <p:nvGraphicFramePr>
              <p:cNvPr id="143" name="Chart 142"/>
              <p:cNvGraphicFramePr/>
              <p:nvPr>
                <p:extLst/>
              </p:nvPr>
            </p:nvGraphicFramePr>
            <p:xfrm>
              <a:off x="7172767" y="7149401"/>
              <a:ext cx="3675248" cy="28566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144" name="TextBox 143"/>
              <p:cNvSpPr txBox="1"/>
              <p:nvPr/>
            </p:nvSpPr>
            <p:spPr>
              <a:xfrm>
                <a:off x="7147315" y="6890914"/>
                <a:ext cx="1781403" cy="53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9" b="1" dirty="0"/>
                  <a:t>190MRp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883284" y="8877318"/>
                <a:ext cx="1781403" cy="53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9" b="1" dirty="0"/>
                  <a:t>22MRp</a:t>
                </a:r>
              </a:p>
            </p:txBody>
          </p:sp>
          <p:cxnSp>
            <p:nvCxnSpPr>
              <p:cNvPr id="146" name="Straight Arrow Connector 145"/>
              <p:cNvCxnSpPr/>
              <p:nvPr/>
            </p:nvCxnSpPr>
            <p:spPr>
              <a:xfrm>
                <a:off x="8596074" y="7109098"/>
                <a:ext cx="1060697" cy="17569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8990718" y="7188817"/>
                <a:ext cx="1781403" cy="104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7" b="1" dirty="0"/>
                  <a:t>Reduce</a:t>
                </a:r>
              </a:p>
              <a:p>
                <a:pPr algn="ctr"/>
                <a:r>
                  <a:rPr lang="en-US" sz="857" b="1" dirty="0"/>
                  <a:t>168MRp</a:t>
                </a:r>
              </a:p>
            </p:txBody>
          </p:sp>
        </p:grpSp>
      </p:grpSp>
      <p:sp>
        <p:nvSpPr>
          <p:cNvPr id="158" name="TextBox 157"/>
          <p:cNvSpPr txBox="1"/>
          <p:nvPr/>
        </p:nvSpPr>
        <p:spPr>
          <a:xfrm>
            <a:off x="5538600" y="950779"/>
            <a:ext cx="2099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846" indent="-91846" algn="ctr">
              <a:buFont typeface="Arial" panose="020B0604020202020204" pitchFamily="34" charset="0"/>
              <a:buChar char="•"/>
            </a:pPr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cheaper than other Ethernet module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837798" y="3412438"/>
            <a:ext cx="18620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846" indent="-91846">
              <a:buFont typeface="Arial" panose="020B0604020202020204" pitchFamily="34" charset="0"/>
              <a:buChar char="•"/>
            </a:pPr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development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Chart 58"/>
          <p:cNvGraphicFramePr/>
          <p:nvPr>
            <p:extLst/>
          </p:nvPr>
        </p:nvGraphicFramePr>
        <p:xfrm>
          <a:off x="5569312" y="3578462"/>
          <a:ext cx="1223667" cy="833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61" name="TextBox 160"/>
          <p:cNvSpPr txBox="1"/>
          <p:nvPr/>
        </p:nvSpPr>
        <p:spPr>
          <a:xfrm>
            <a:off x="6164473" y="4121266"/>
            <a:ext cx="633890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9" b="1" dirty="0"/>
              <a:t>0MRp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580381" y="3547123"/>
            <a:ext cx="633890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9" b="1" dirty="0"/>
              <a:t>75MRp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6103054" y="3661761"/>
            <a:ext cx="311619" cy="3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233273" y="3610432"/>
            <a:ext cx="633890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b="1" dirty="0"/>
              <a:t>Reduce</a:t>
            </a:r>
          </a:p>
          <a:p>
            <a:pPr algn="ctr"/>
            <a:r>
              <a:rPr lang="en-US" sz="857" b="1" dirty="0"/>
              <a:t>75MRp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28213" y="2788031"/>
            <a:ext cx="9951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/>
              <a:t>TOTAL </a:t>
            </a:r>
          </a:p>
          <a:p>
            <a:pPr algn="ctr"/>
            <a:r>
              <a:rPr lang="en-US" sz="750" b="1" dirty="0"/>
              <a:t>REDUCE</a:t>
            </a:r>
          </a:p>
          <a:p>
            <a:pPr algn="ctr"/>
            <a:r>
              <a:rPr lang="en-US" sz="750" b="1" dirty="0"/>
              <a:t>243MRp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016471" y="2777913"/>
            <a:ext cx="594602" cy="58318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135" name="Group 134"/>
          <p:cNvGrpSpPr/>
          <p:nvPr/>
        </p:nvGrpSpPr>
        <p:grpSpPr>
          <a:xfrm>
            <a:off x="2661560" y="3457793"/>
            <a:ext cx="347800" cy="558755"/>
            <a:chOff x="2867905" y="4183612"/>
            <a:chExt cx="585915" cy="777037"/>
          </a:xfrm>
        </p:grpSpPr>
        <p:sp>
          <p:nvSpPr>
            <p:cNvPr id="136" name="object 20">
              <a:extLst>
                <a:ext uri="{FF2B5EF4-FFF2-40B4-BE49-F238E27FC236}">
                  <a16:creationId xmlns:a16="http://schemas.microsoft.com/office/drawing/2014/main" id="{BCAF4001-0907-3567-272C-5DAB1FA3EAB5}"/>
                </a:ext>
              </a:extLst>
            </p:cNvPr>
            <p:cNvSpPr/>
            <p:nvPr/>
          </p:nvSpPr>
          <p:spPr>
            <a:xfrm>
              <a:off x="2876581" y="4438495"/>
              <a:ext cx="550935" cy="522154"/>
            </a:xfrm>
            <a:prstGeom prst="rect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562"/>
            </a:p>
          </p:txBody>
        </p:sp>
        <p:sp>
          <p:nvSpPr>
            <p:cNvPr id="137" name="object 21">
              <a:extLst>
                <a:ext uri="{FF2B5EF4-FFF2-40B4-BE49-F238E27FC236}">
                  <a16:creationId xmlns:a16="http://schemas.microsoft.com/office/drawing/2014/main" id="{5F603D30-7A67-1851-855F-27AF622179B6}"/>
                </a:ext>
              </a:extLst>
            </p:cNvPr>
            <p:cNvSpPr/>
            <p:nvPr/>
          </p:nvSpPr>
          <p:spPr>
            <a:xfrm>
              <a:off x="2867905" y="4183612"/>
              <a:ext cx="585915" cy="255381"/>
            </a:xfrm>
            <a:prstGeom prst="rect">
              <a:avLst/>
            </a:prstGeom>
            <a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562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124275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463582" y="3068562"/>
            <a:ext cx="1489667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(PLC to network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communicator)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739567" y="3077746"/>
            <a:ext cx="1489667" cy="30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(Connecting middleware to database)</a:t>
            </a:r>
          </a:p>
        </p:txBody>
      </p:sp>
      <p:pic>
        <p:nvPicPr>
          <p:cNvPr id="172" name="Picture 2" descr="Node-RED - Wikipedia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5664" y="3495506"/>
            <a:ext cx="287906" cy="28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596" y="3556192"/>
            <a:ext cx="521367" cy="184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71386" y1="58104" x2="75753" y2="54740"/>
                        <a14:foregroundMark x1="83283" y1="56575" x2="82831" y2="51682"/>
                        <a14:foregroundMark x1="87199" y1="42813" x2="85392" y2="36086"/>
                        <a14:foregroundMark x1="81476" y1="42813" x2="81175" y2="38838"/>
                        <a14:foregroundMark x1="82681" y1="26606" x2="82078" y2="21407"/>
                        <a14:foregroundMark x1="80120" y1="16208" x2="80723" y2="18349"/>
                        <a14:foregroundMark x1="81175" y1="19878" x2="80873" y2="17431"/>
                        <a14:foregroundMark x1="83283" y1="36086" x2="79970" y2="22018"/>
                        <a14:foregroundMark x1="87199" y1="56881" x2="88855" y2="61774"/>
                        <a14:foregroundMark x1="60843" y1="68196" x2="60843" y2="72171"/>
                        <a14:foregroundMark x1="69127" y1="70642" x2="69127" y2="70642"/>
                        <a14:foregroundMark x1="48042" y1="44037" x2="48042" y2="48318"/>
                        <a14:foregroundMark x1="45633" y1="47095" x2="45331" y2="50153"/>
                        <a14:foregroundMark x1="35693" y1="50459" x2="35693" y2="52294"/>
                        <a14:foregroundMark x1="26355" y1="49541" x2="26355" y2="49541"/>
                        <a14:foregroundMark x1="26205" y1="54434" x2="26205" y2="56575"/>
                        <a14:foregroundMark x1="19127" y1="48930" x2="18976" y2="51682"/>
                        <a14:foregroundMark x1="16114" y1="44954" x2="15813" y2="48012"/>
                        <a14:foregroundMark x1="43825" y1="28135" x2="42922" y2="29664"/>
                        <a14:foregroundMark x1="42771" y1="12844" x2="43072" y2="13456"/>
                        <a14:foregroundMark x1="72741" y1="16208" x2="73193" y2="16208"/>
                        <a14:foregroundMark x1="72440" y1="13761" x2="73645" y2="1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537" y="3833878"/>
            <a:ext cx="617689" cy="304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6" name="TextBox 175"/>
          <p:cNvSpPr txBox="1"/>
          <p:nvPr/>
        </p:nvSpPr>
        <p:spPr>
          <a:xfrm>
            <a:off x="11825556" y="4128964"/>
            <a:ext cx="1489667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storage)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220033" y="4124250"/>
            <a:ext cx="148966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 of data record)</a:t>
            </a:r>
          </a:p>
          <a:p>
            <a:pPr algn="ctr"/>
            <a:endParaRPr lang="en-US" sz="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523494" y="4137013"/>
            <a:ext cx="1489667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(Connecting EMQX to ELK)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75905" y="645600"/>
            <a:ext cx="1451216" cy="5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 algn="just">
              <a:buFont typeface="+mj-lt"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machine to be IoT device, that can monitor line condition remotely.</a:t>
            </a:r>
          </a:p>
          <a:p>
            <a:pPr marL="122461" indent="-122461" algn="just">
              <a:buFont typeface="+mj-lt"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visualization of line condition.</a:t>
            </a:r>
          </a:p>
        </p:txBody>
      </p:sp>
      <p:pic>
        <p:nvPicPr>
          <p:cNvPr id="182" name="Picture 10" descr="CS1G-CPU45H - ซีพียู (OMRON) - ElectGo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0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651842" y="3634600"/>
            <a:ext cx="472278" cy="4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1" cstate="email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551" b="89888" l="0" r="100000">
                        <a14:foregroundMark x1="27915" y1="64045" x2="27915" y2="64045"/>
                        <a14:foregroundMark x1="25088" y1="52809" x2="27208" y2="58989"/>
                        <a14:foregroundMark x1="30389" y1="70787" x2="30389" y2="66292"/>
                        <a14:foregroundMark x1="30035" y1="56742" x2="32862" y2="51124"/>
                        <a14:foregroundMark x1="21555" y1="70225" x2="26148" y2="65169"/>
                        <a14:foregroundMark x1="40283" y1="64607" x2="40636" y2="64045"/>
                        <a14:foregroundMark x1="13781" y1="69101" x2="13781" y2="69101"/>
                        <a14:foregroundMark x1="3180" y1="64607" x2="3180" y2="63483"/>
                        <a14:foregroundMark x1="9187" y1="72472" x2="6714" y2="71348"/>
                        <a14:foregroundMark x1="11661" y1="48876" x2="10247" y2="48876"/>
                        <a14:foregroundMark x1="75972" y1="62360" x2="75618" y2="68539"/>
                        <a14:foregroundMark x1="83746" y1="60112" x2="84099" y2="60112"/>
                        <a14:foregroundMark x1="88693" y1="67416" x2="88693" y2="67416"/>
                        <a14:foregroundMark x1="90106" y1="62360" x2="89753" y2="6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46" y="3367511"/>
            <a:ext cx="357669" cy="291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6" name="TextBox 185"/>
          <p:cNvSpPr txBox="1"/>
          <p:nvPr/>
        </p:nvSpPr>
        <p:spPr>
          <a:xfrm>
            <a:off x="1476348" y="1063995"/>
            <a:ext cx="1868286" cy="88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PLC system is a  machine monitoring system to visualize line condition, use low-cost middleware as a connector from device to network for low cost IoT implementation.</a:t>
            </a:r>
          </a:p>
        </p:txBody>
      </p:sp>
      <p:sp>
        <p:nvSpPr>
          <p:cNvPr id="188" name="Round Diagonal Corner Rectangle 187"/>
          <p:cNvSpPr/>
          <p:nvPr/>
        </p:nvSpPr>
        <p:spPr>
          <a:xfrm>
            <a:off x="1293400" y="2315682"/>
            <a:ext cx="1088011" cy="164763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Architecture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93745" y="4788542"/>
            <a:ext cx="4780750" cy="292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Develop Low Cost </a:t>
            </a:r>
            <a:r>
              <a:rPr lang="en-US" sz="1071" dirty="0" err="1">
                <a:solidFill>
                  <a:schemeClr val="tx1"/>
                </a:solidFill>
              </a:rPr>
              <a:t>IoT</a:t>
            </a:r>
            <a:r>
              <a:rPr lang="en-US" sz="1071" dirty="0">
                <a:solidFill>
                  <a:schemeClr val="tx1"/>
                </a:solidFill>
              </a:rPr>
              <a:t> PLC System &amp; Dashboard Visualization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63237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2" name="Rounded Rectangle 191"/>
          <p:cNvSpPr/>
          <p:nvPr/>
        </p:nvSpPr>
        <p:spPr>
          <a:xfrm>
            <a:off x="2534066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3" name="Rounded Rectangle 192"/>
          <p:cNvSpPr/>
          <p:nvPr/>
        </p:nvSpPr>
        <p:spPr>
          <a:xfrm>
            <a:off x="3504894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4" name="Rounded Rectangle 193"/>
          <p:cNvSpPr/>
          <p:nvPr/>
        </p:nvSpPr>
        <p:spPr>
          <a:xfrm>
            <a:off x="4475723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074" name="Picture 2" descr="Smart machine Icon - Download in Glyph Styl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43" y="2882587"/>
            <a:ext cx="447946" cy="4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228351" y="3066430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6" name="Rectangle 195"/>
          <p:cNvSpPr/>
          <p:nvPr/>
        </p:nvSpPr>
        <p:spPr>
          <a:xfrm>
            <a:off x="3201261" y="3066429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7" name="Rectangle 196"/>
          <p:cNvSpPr/>
          <p:nvPr/>
        </p:nvSpPr>
        <p:spPr>
          <a:xfrm>
            <a:off x="4175332" y="3071119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078" name="Picture 6" descr="VENTANA Connect middleware"/>
          <p:cNvPicPr>
            <a:picLocks noChangeAspect="1" noChangeArrowheads="1"/>
          </p:cNvPicPr>
          <p:nvPr/>
        </p:nvPicPr>
        <p:blipFill rotWithShape="1">
          <a:blip r:embed="rId2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54" b="94444" l="9936" r="89984">
                        <a14:foregroundMark x1="47516" y1="44907" x2="48638" y2="4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10" r="26388"/>
          <a:stretch/>
        </p:blipFill>
        <p:spPr bwMode="auto">
          <a:xfrm>
            <a:off x="2570931" y="2879393"/>
            <a:ext cx="590599" cy="4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Capture Icon Images – Browse 2,729 Stock Photos, Vectors, and Video |  Adobe Stock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9852" y1="13056" x2="80037" y2="14444"/>
                        <a14:foregroundMark x1="70425" y1="28889" x2="70425" y2="28889"/>
                        <a14:foregroundMark x1="53789" y1="71111" x2="53789" y2="71111"/>
                        <a14:foregroundMark x1="56007" y1="60556" x2="56007" y2="60556"/>
                        <a14:foregroundMark x1="55638" y1="81944" x2="55638" y2="81944"/>
                        <a14:foregroundMark x1="44177" y1="71389" x2="44177" y2="71389"/>
                        <a14:foregroundMark x1="43438" y1="60556" x2="43438" y2="60556"/>
                        <a14:foregroundMark x1="44917" y1="83056" x2="44917" y2="8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16" y="2917506"/>
            <a:ext cx="537700" cy="3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kon Komputer, Grafik, Diagram Batang gambar 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154" b="90000" l="10000" r="90000">
                        <a14:foregroundMark x1="35889" y1="38846" x2="35889" y2="38846"/>
                        <a14:foregroundMark x1="60556" y1="59808" x2="60556" y2="59808"/>
                        <a14:foregroundMark x1="71000" y1="71538" x2="71000" y2="71538"/>
                        <a14:foregroundMark x1="27111" y1="38846" x2="27111" y2="38846"/>
                        <a14:foregroundMark x1="47111" y1="84423" x2="47111" y2="84423"/>
                        <a14:foregroundMark x1="48111" y1="85192" x2="53556" y2="85192"/>
                        <a14:foregroundMark x1="54889" y1="84808" x2="71556" y2="84615"/>
                        <a14:foregroundMark x1="27889" y1="84808" x2="47333" y2="84423"/>
                        <a14:foregroundMark x1="72556" y1="85192" x2="72667" y2="85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4" y="2875165"/>
            <a:ext cx="800981" cy="4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/>
          <p:cNvSpPr txBox="1"/>
          <p:nvPr/>
        </p:nvSpPr>
        <p:spPr>
          <a:xfrm>
            <a:off x="3092659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2108467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076851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lowchart: Process 29"/>
          <p:cNvSpPr/>
          <p:nvPr/>
        </p:nvSpPr>
        <p:spPr>
          <a:xfrm>
            <a:off x="2445990" y="2555641"/>
            <a:ext cx="2877983" cy="1666166"/>
          </a:xfrm>
          <a:prstGeom prst="flowChartProcess">
            <a:avLst/>
          </a:prstGeom>
          <a:noFill/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22538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9140" y="4640632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2398354" y="-50319"/>
            <a:ext cx="4473197" cy="585410"/>
          </a:xfrm>
        </p:spPr>
        <p:txBody>
          <a:bodyPr>
            <a:noAutofit/>
          </a:bodyPr>
          <a:lstStyle/>
          <a:p>
            <a:pPr algn="ctr"/>
            <a:r>
              <a:rPr lang="en-US" sz="17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72114" y="955317"/>
            <a:ext cx="2083972" cy="913921"/>
            <a:chOff x="505345" y="6737439"/>
            <a:chExt cx="3890081" cy="1705986"/>
          </a:xfrm>
        </p:grpSpPr>
        <p:sp>
          <p:nvSpPr>
            <p:cNvPr id="136" name="Round Diagonal Corner Rectangle 135"/>
            <p:cNvSpPr/>
            <p:nvPr/>
          </p:nvSpPr>
          <p:spPr>
            <a:xfrm>
              <a:off x="584737" y="6907598"/>
              <a:ext cx="3810689" cy="1535827"/>
            </a:xfrm>
            <a:prstGeom prst="round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505345" y="6855850"/>
              <a:ext cx="3836980" cy="1545075"/>
            </a:xfrm>
            <a:custGeom>
              <a:avLst/>
              <a:gdLst>
                <a:gd name="connsiteX0" fmla="*/ 294591 w 3000054"/>
                <a:gd name="connsiteY0" fmla="*/ 0 h 1767508"/>
                <a:gd name="connsiteX1" fmla="*/ 3000054 w 3000054"/>
                <a:gd name="connsiteY1" fmla="*/ 0 h 1767508"/>
                <a:gd name="connsiteX2" fmla="*/ 3000054 w 3000054"/>
                <a:gd name="connsiteY2" fmla="*/ 1472917 h 1767508"/>
                <a:gd name="connsiteX3" fmla="*/ 2705463 w 3000054"/>
                <a:gd name="connsiteY3" fmla="*/ 1767508 h 1767508"/>
                <a:gd name="connsiteX4" fmla="*/ 0 w 3000054"/>
                <a:gd name="connsiteY4" fmla="*/ 1767508 h 1767508"/>
                <a:gd name="connsiteX5" fmla="*/ 0 w 3000054"/>
                <a:gd name="connsiteY5" fmla="*/ 627025 h 1767508"/>
                <a:gd name="connsiteX6" fmla="*/ 0 w 3000054"/>
                <a:gd name="connsiteY6" fmla="*/ 294591 h 1767508"/>
                <a:gd name="connsiteX7" fmla="*/ 0 w 3000054"/>
                <a:gd name="connsiteY7" fmla="*/ 3290 h 1767508"/>
                <a:gd name="connsiteX8" fmla="*/ 261955 w 3000054"/>
                <a:gd name="connsiteY8" fmla="*/ 3290 h 17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54" h="1767508">
                  <a:moveTo>
                    <a:pt x="294591" y="0"/>
                  </a:moveTo>
                  <a:lnTo>
                    <a:pt x="3000054" y="0"/>
                  </a:lnTo>
                  <a:lnTo>
                    <a:pt x="3000054" y="1472917"/>
                  </a:lnTo>
                  <a:cubicBezTo>
                    <a:pt x="3000054" y="1635615"/>
                    <a:pt x="2868161" y="1767508"/>
                    <a:pt x="2705463" y="1767508"/>
                  </a:cubicBezTo>
                  <a:lnTo>
                    <a:pt x="0" y="1767508"/>
                  </a:lnTo>
                  <a:lnTo>
                    <a:pt x="0" y="627025"/>
                  </a:lnTo>
                  <a:lnTo>
                    <a:pt x="0" y="294591"/>
                  </a:lnTo>
                  <a:lnTo>
                    <a:pt x="0" y="3290"/>
                  </a:lnTo>
                  <a:lnTo>
                    <a:pt x="261955" y="329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1" name="Round Diagonal Corner Rectangle 140"/>
            <p:cNvSpPr/>
            <p:nvPr/>
          </p:nvSpPr>
          <p:spPr>
            <a:xfrm>
              <a:off x="505345" y="6737439"/>
              <a:ext cx="3252961" cy="326927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TRIAL AND IMPROVEMENT 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57627" y="7019063"/>
              <a:ext cx="3538743" cy="141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Test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out the bug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Trial and error the program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improvement (Kaizen)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Fixing system </a:t>
              </a:r>
            </a:p>
            <a:p>
              <a:pPr marL="137774" indent="-137774">
                <a:buAutoNum type="arabicPeriod"/>
              </a:pPr>
              <a:endParaRPr lang="en-US" sz="7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7522" y="-384779"/>
            <a:ext cx="2157858" cy="1398819"/>
            <a:chOff x="404342" y="941337"/>
            <a:chExt cx="4028002" cy="2611128"/>
          </a:xfrm>
        </p:grpSpPr>
        <p:sp>
          <p:nvSpPr>
            <p:cNvPr id="123" name="Round Diagonal Corner Rectangle 122"/>
            <p:cNvSpPr/>
            <p:nvPr/>
          </p:nvSpPr>
          <p:spPr>
            <a:xfrm>
              <a:off x="494353" y="1177959"/>
              <a:ext cx="3937991" cy="2142155"/>
            </a:xfrm>
            <a:prstGeom prst="round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405070" y="1094294"/>
              <a:ext cx="3968883" cy="2174935"/>
            </a:xfrm>
            <a:custGeom>
              <a:avLst/>
              <a:gdLst>
                <a:gd name="connsiteX0" fmla="*/ 294591 w 3000054"/>
                <a:gd name="connsiteY0" fmla="*/ 0 h 1767508"/>
                <a:gd name="connsiteX1" fmla="*/ 3000054 w 3000054"/>
                <a:gd name="connsiteY1" fmla="*/ 0 h 1767508"/>
                <a:gd name="connsiteX2" fmla="*/ 3000054 w 3000054"/>
                <a:gd name="connsiteY2" fmla="*/ 1472917 h 1767508"/>
                <a:gd name="connsiteX3" fmla="*/ 2705463 w 3000054"/>
                <a:gd name="connsiteY3" fmla="*/ 1767508 h 1767508"/>
                <a:gd name="connsiteX4" fmla="*/ 0 w 3000054"/>
                <a:gd name="connsiteY4" fmla="*/ 1767508 h 1767508"/>
                <a:gd name="connsiteX5" fmla="*/ 0 w 3000054"/>
                <a:gd name="connsiteY5" fmla="*/ 627025 h 1767508"/>
                <a:gd name="connsiteX6" fmla="*/ 0 w 3000054"/>
                <a:gd name="connsiteY6" fmla="*/ 294591 h 1767508"/>
                <a:gd name="connsiteX7" fmla="*/ 0 w 3000054"/>
                <a:gd name="connsiteY7" fmla="*/ 3290 h 1767508"/>
                <a:gd name="connsiteX8" fmla="*/ 261955 w 3000054"/>
                <a:gd name="connsiteY8" fmla="*/ 3290 h 17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54" h="1767508">
                  <a:moveTo>
                    <a:pt x="294591" y="0"/>
                  </a:moveTo>
                  <a:lnTo>
                    <a:pt x="3000054" y="0"/>
                  </a:lnTo>
                  <a:lnTo>
                    <a:pt x="3000054" y="1472917"/>
                  </a:lnTo>
                  <a:cubicBezTo>
                    <a:pt x="3000054" y="1635615"/>
                    <a:pt x="2868161" y="1767508"/>
                    <a:pt x="2705463" y="1767508"/>
                  </a:cubicBezTo>
                  <a:lnTo>
                    <a:pt x="0" y="1767508"/>
                  </a:lnTo>
                  <a:lnTo>
                    <a:pt x="0" y="627025"/>
                  </a:lnTo>
                  <a:lnTo>
                    <a:pt x="0" y="294591"/>
                  </a:lnTo>
                  <a:lnTo>
                    <a:pt x="0" y="3290"/>
                  </a:lnTo>
                  <a:lnTo>
                    <a:pt x="261955" y="329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25" name="Round Diagonal Corner Rectangle 124"/>
            <p:cNvSpPr/>
            <p:nvPr/>
          </p:nvSpPr>
          <p:spPr>
            <a:xfrm>
              <a:off x="404342" y="941337"/>
              <a:ext cx="2336532" cy="332515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CONCEPT DISCUSSION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3132" y="1280133"/>
              <a:ext cx="3944073" cy="2272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Activity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Visiting production line (BF43) to identify PLC of the machine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Define purposes and set target for project with DX department.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Consult with several department</a:t>
              </a:r>
            </a:p>
            <a:p>
              <a:pPr marL="321473" lvl="1" indent="-137774">
                <a:buFont typeface="Arial" panose="020B0604020202020204" pitchFamily="34" charset="0"/>
                <a:buChar char="•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Borrowing PLC to make dummy/prototype</a:t>
              </a:r>
            </a:p>
            <a:p>
              <a:pPr marL="321473" lvl="1" indent="-137774">
                <a:buFont typeface="Arial" panose="020B0604020202020204" pitchFamily="34" charset="0"/>
                <a:buChar char="•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Procurement proposing the application.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 device to be used for IoT (dummy)</a:t>
              </a:r>
            </a:p>
            <a:p>
              <a:endParaRPr lang="en-US" sz="804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4" name="Rectangle 163"/>
          <p:cNvSpPr/>
          <p:nvPr/>
        </p:nvSpPr>
        <p:spPr>
          <a:xfrm>
            <a:off x="3810831" y="649191"/>
            <a:ext cx="3890610" cy="264692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72" name="TextBox 171"/>
          <p:cNvSpPr txBox="1"/>
          <p:nvPr/>
        </p:nvSpPr>
        <p:spPr>
          <a:xfrm>
            <a:off x="4305020" y="678520"/>
            <a:ext cx="2178445" cy="3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2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install </a:t>
            </a:r>
            <a:r>
              <a:rPr lang="en-US" sz="72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locally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154020" y="1499294"/>
            <a:ext cx="2178445" cy="32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node red to send data</a:t>
            </a:r>
          </a:p>
          <a:p>
            <a:endParaRPr lang="en-US" sz="80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14" y="1640696"/>
            <a:ext cx="1196784" cy="64825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5" name="Rounded Rectangle 184"/>
          <p:cNvSpPr/>
          <p:nvPr/>
        </p:nvSpPr>
        <p:spPr>
          <a:xfrm>
            <a:off x="9816553" y="2968932"/>
            <a:ext cx="1148903" cy="223521"/>
          </a:xfrm>
          <a:prstGeom prst="round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red schema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50895" y="3562963"/>
            <a:ext cx="18944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around 3 weeks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9464612" y="3849635"/>
            <a:ext cx="1422844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6" name="Rectangle 65"/>
          <p:cNvSpPr/>
          <p:nvPr/>
        </p:nvSpPr>
        <p:spPr>
          <a:xfrm>
            <a:off x="3053118" y="4731500"/>
            <a:ext cx="4706741" cy="289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SUCCEED CONNECTING AND VISUALIZING IOT SYSTEM   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9327522" y="1879764"/>
            <a:ext cx="244592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8" name="Right Arrow 67"/>
          <p:cNvSpPr/>
          <p:nvPr/>
        </p:nvSpPr>
        <p:spPr>
          <a:xfrm>
            <a:off x="9365989" y="2049886"/>
            <a:ext cx="261590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1" name="Round Diagonal Corner Rectangle 100"/>
          <p:cNvSpPr/>
          <p:nvPr/>
        </p:nvSpPr>
        <p:spPr>
          <a:xfrm>
            <a:off x="1465394" y="702204"/>
            <a:ext cx="2243623" cy="3887894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6" name="Freeform 75"/>
          <p:cNvSpPr/>
          <p:nvPr/>
        </p:nvSpPr>
        <p:spPr>
          <a:xfrm>
            <a:off x="1386154" y="637208"/>
            <a:ext cx="2275322" cy="3887896"/>
          </a:xfrm>
          <a:custGeom>
            <a:avLst/>
            <a:gdLst>
              <a:gd name="connsiteX0" fmla="*/ 294591 w 3000054"/>
              <a:gd name="connsiteY0" fmla="*/ 0 h 1767508"/>
              <a:gd name="connsiteX1" fmla="*/ 3000054 w 3000054"/>
              <a:gd name="connsiteY1" fmla="*/ 0 h 1767508"/>
              <a:gd name="connsiteX2" fmla="*/ 3000054 w 3000054"/>
              <a:gd name="connsiteY2" fmla="*/ 1472917 h 1767508"/>
              <a:gd name="connsiteX3" fmla="*/ 2705463 w 3000054"/>
              <a:gd name="connsiteY3" fmla="*/ 1767508 h 1767508"/>
              <a:gd name="connsiteX4" fmla="*/ 0 w 3000054"/>
              <a:gd name="connsiteY4" fmla="*/ 1767508 h 1767508"/>
              <a:gd name="connsiteX5" fmla="*/ 0 w 3000054"/>
              <a:gd name="connsiteY5" fmla="*/ 627025 h 1767508"/>
              <a:gd name="connsiteX6" fmla="*/ 0 w 3000054"/>
              <a:gd name="connsiteY6" fmla="*/ 294591 h 1767508"/>
              <a:gd name="connsiteX7" fmla="*/ 0 w 3000054"/>
              <a:gd name="connsiteY7" fmla="*/ 3290 h 1767508"/>
              <a:gd name="connsiteX8" fmla="*/ 261955 w 3000054"/>
              <a:gd name="connsiteY8" fmla="*/ 3290 h 1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0054" h="1767508">
                <a:moveTo>
                  <a:pt x="294591" y="0"/>
                </a:moveTo>
                <a:lnTo>
                  <a:pt x="3000054" y="0"/>
                </a:lnTo>
                <a:lnTo>
                  <a:pt x="3000054" y="1472917"/>
                </a:lnTo>
                <a:cubicBezTo>
                  <a:pt x="3000054" y="1635615"/>
                  <a:pt x="2868161" y="1767508"/>
                  <a:pt x="2705463" y="1767508"/>
                </a:cubicBezTo>
                <a:lnTo>
                  <a:pt x="0" y="1767508"/>
                </a:lnTo>
                <a:lnTo>
                  <a:pt x="0" y="627025"/>
                </a:lnTo>
                <a:lnTo>
                  <a:pt x="0" y="294591"/>
                </a:lnTo>
                <a:lnTo>
                  <a:pt x="0" y="3290"/>
                </a:lnTo>
                <a:lnTo>
                  <a:pt x="261955" y="32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3" name="TextBox 92"/>
          <p:cNvSpPr txBox="1"/>
          <p:nvPr/>
        </p:nvSpPr>
        <p:spPr>
          <a:xfrm>
            <a:off x="1319302" y="1025275"/>
            <a:ext cx="1809998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PLC program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10" b="89048" l="31667" r="70167">
                        <a14:foregroundMark x1="48500" y1="45873" x2="50167" y2="57619"/>
                        <a14:foregroundMark x1="42333" y1="48730" x2="64500" y2="64603"/>
                        <a14:foregroundMark x1="63083" y1="46349" x2="37833" y2="70000"/>
                        <a14:foregroundMark x1="37333" y1="39524" x2="55667" y2="77619"/>
                        <a14:foregroundMark x1="40000" y1="55079" x2="38250" y2="68889"/>
                        <a14:foregroundMark x1="44917" y1="40635" x2="46417" y2="37460"/>
                        <a14:foregroundMark x1="44000" y1="42698" x2="45667" y2="46508"/>
                        <a14:foregroundMark x1="43250" y1="43492" x2="42833" y2="62063"/>
                        <a14:foregroundMark x1="43167" y1="41270" x2="37417" y2="66190"/>
                        <a14:foregroundMark x1="43083" y1="39841" x2="32917" y2="62540"/>
                        <a14:foregroundMark x1="33917" y1="62063" x2="41167" y2="66190"/>
                        <a14:foregroundMark x1="41500" y1="63810" x2="46000" y2="54603"/>
                        <a14:foregroundMark x1="48917" y1="60476" x2="66917" y2="64921"/>
                        <a14:foregroundMark x1="62500" y1="40000" x2="62167" y2="75397"/>
                        <a14:foregroundMark x1="64500" y1="49048" x2="63583" y2="65873"/>
                        <a14:foregroundMark x1="63833" y1="44444" x2="56667" y2="60317"/>
                        <a14:foregroundMark x1="62667" y1="36825" x2="48833" y2="50317"/>
                        <a14:foregroundMark x1="54333" y1="29683" x2="61500" y2="62540"/>
                        <a14:foregroundMark x1="52167" y1="26508" x2="48167" y2="48571"/>
                        <a14:foregroundMark x1="48833" y1="28730" x2="61083" y2="42222"/>
                        <a14:foregroundMark x1="49583" y1="35238" x2="56083" y2="44127"/>
                        <a14:foregroundMark x1="45083" y1="38730" x2="56833" y2="56190"/>
                        <a14:foregroundMark x1="49333" y1="25238" x2="45833" y2="43968"/>
                        <a14:foregroundMark x1="44667" y1="71587" x2="49583" y2="58889"/>
                        <a14:foregroundMark x1="49333" y1="72857" x2="49083" y2="59524"/>
                        <a14:foregroundMark x1="54417" y1="70159" x2="53083" y2="56508"/>
                        <a14:foregroundMark x1="55667" y1="76349" x2="51250" y2="60159"/>
                        <a14:foregroundMark x1="59333" y1="71429" x2="52917" y2="54762"/>
                        <a14:foregroundMark x1="56167" y1="73016" x2="46583" y2="36825"/>
                        <a14:foregroundMark x1="59250" y1="73492" x2="60417" y2="60159"/>
                        <a14:foregroundMark x1="42500" y1="73333" x2="49250" y2="5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03" t="15646" r="31871" b="15543"/>
          <a:stretch/>
        </p:blipFill>
        <p:spPr>
          <a:xfrm>
            <a:off x="1722500" y="2183009"/>
            <a:ext cx="526704" cy="5371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Round Diagonal Corner Rectangle 88"/>
          <p:cNvSpPr/>
          <p:nvPr/>
        </p:nvSpPr>
        <p:spPr>
          <a:xfrm>
            <a:off x="1382626" y="516103"/>
            <a:ext cx="2278850" cy="231661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DEVELOPMENT ACTIVITIES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51" b="89888" l="0" r="100000">
                        <a14:foregroundMark x1="27915" y1="64045" x2="27915" y2="64045"/>
                        <a14:foregroundMark x1="25088" y1="52809" x2="27208" y2="58989"/>
                        <a14:foregroundMark x1="30389" y1="70787" x2="30389" y2="66292"/>
                        <a14:foregroundMark x1="30035" y1="56742" x2="32862" y2="51124"/>
                        <a14:foregroundMark x1="21555" y1="70225" x2="26148" y2="65169"/>
                        <a14:foregroundMark x1="40283" y1="64607" x2="40636" y2="64045"/>
                        <a14:foregroundMark x1="13781" y1="69101" x2="13781" y2="69101"/>
                        <a14:foregroundMark x1="3180" y1="64607" x2="3180" y2="63483"/>
                        <a14:foregroundMark x1="9187" y1="72472" x2="6714" y2="71348"/>
                        <a14:foregroundMark x1="11661" y1="48876" x2="10247" y2="48876"/>
                        <a14:foregroundMark x1="75972" y1="62360" x2="75618" y2="68539"/>
                        <a14:foregroundMark x1="83746" y1="60112" x2="84099" y2="60112"/>
                        <a14:foregroundMark x1="88693" y1="67416" x2="88693" y2="67416"/>
                        <a14:foregroundMark x1="90106" y1="62360" x2="89753" y2="6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6" y="1274446"/>
            <a:ext cx="769986" cy="493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41" y="4512372"/>
            <a:ext cx="491230" cy="175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1386" y1="58104" x2="75753" y2="54740"/>
                        <a14:foregroundMark x1="83283" y1="56575" x2="82831" y2="51682"/>
                        <a14:foregroundMark x1="87199" y1="42813" x2="85392" y2="36086"/>
                        <a14:foregroundMark x1="81476" y1="42813" x2="81175" y2="38838"/>
                        <a14:foregroundMark x1="82681" y1="26606" x2="82078" y2="21407"/>
                        <a14:foregroundMark x1="80120" y1="16208" x2="80723" y2="18349"/>
                        <a14:foregroundMark x1="81175" y1="19878" x2="80873" y2="17431"/>
                        <a14:foregroundMark x1="83283" y1="36086" x2="79970" y2="22018"/>
                        <a14:foregroundMark x1="87199" y1="56881" x2="88855" y2="61774"/>
                        <a14:foregroundMark x1="60843" y1="68196" x2="60843" y2="72171"/>
                        <a14:foregroundMark x1="69127" y1="70642" x2="69127" y2="70642"/>
                        <a14:foregroundMark x1="48042" y1="44037" x2="48042" y2="48318"/>
                        <a14:foregroundMark x1="45633" y1="47095" x2="45331" y2="50153"/>
                        <a14:foregroundMark x1="35693" y1="50459" x2="35693" y2="52294"/>
                        <a14:foregroundMark x1="26355" y1="49541" x2="26355" y2="49541"/>
                        <a14:foregroundMark x1="26205" y1="54434" x2="26205" y2="56575"/>
                        <a14:foregroundMark x1="19127" y1="48930" x2="18976" y2="51682"/>
                        <a14:foregroundMark x1="16114" y1="44954" x2="15813" y2="48012"/>
                        <a14:foregroundMark x1="43825" y1="28135" x2="42922" y2="29664"/>
                        <a14:foregroundMark x1="42771" y1="12844" x2="43072" y2="13456"/>
                        <a14:foregroundMark x1="72741" y1="16208" x2="73193" y2="16208"/>
                        <a14:foregroundMark x1="72440" y1="13761" x2="73645" y2="1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72" y="1354275"/>
            <a:ext cx="792082" cy="3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21" y="2157672"/>
            <a:ext cx="588187" cy="599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2" descr="Node-RED - Wikipedi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95" y="3524145"/>
            <a:ext cx="535219" cy="545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1305354" y="1999947"/>
            <a:ext cx="1346202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Middleware configuration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63787" y="2015562"/>
            <a:ext cx="852477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Data sender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514237" y="1110977"/>
            <a:ext cx="762709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Database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389914" y="2972493"/>
            <a:ext cx="2275090" cy="207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3699" lvl="1"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5548" y="1514893"/>
            <a:ext cx="1669047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send data from EMQX to ELK 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4985" y="2324058"/>
            <a:ext cx="1171933" cy="19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port can not connect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1901" y="912520"/>
            <a:ext cx="991688" cy="5361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929308"/>
            <a:ext cx="923276" cy="5193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9002" y="1648551"/>
            <a:ext cx="1102840" cy="6325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Group 46"/>
          <p:cNvGrpSpPr/>
          <p:nvPr/>
        </p:nvGrpSpPr>
        <p:grpSpPr>
          <a:xfrm>
            <a:off x="4344484" y="2473962"/>
            <a:ext cx="1011521" cy="758641"/>
            <a:chOff x="6038056" y="5035405"/>
            <a:chExt cx="1888172" cy="1416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74077" y="4799384"/>
              <a:ext cx="1416129" cy="188817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7311423" y="5501553"/>
              <a:ext cx="457795" cy="45779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9" name="Straight Arrow Connector 28"/>
            <p:cNvCxnSpPr>
              <a:stCxn id="25" idx="1"/>
            </p:cNvCxnSpPr>
            <p:nvPr/>
          </p:nvCxnSpPr>
          <p:spPr>
            <a:xfrm flipH="1" flipV="1">
              <a:off x="6673727" y="5427161"/>
              <a:ext cx="704739" cy="1414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193761" y="2472450"/>
            <a:ext cx="1010605" cy="758641"/>
            <a:chOff x="9642298" y="5010927"/>
            <a:chExt cx="1886463" cy="14161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298" y="5010927"/>
              <a:ext cx="1886463" cy="141613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0" name="Oval 89"/>
            <p:cNvSpPr/>
            <p:nvPr/>
          </p:nvSpPr>
          <p:spPr>
            <a:xfrm>
              <a:off x="10889194" y="5552355"/>
              <a:ext cx="457795" cy="457795"/>
            </a:xfrm>
            <a:prstGeom prst="ellipse">
              <a:avLst/>
            </a:prstGeom>
            <a:noFill/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106" name="Straight Arrow Connector 105"/>
            <p:cNvCxnSpPr>
              <a:stCxn id="90" idx="1"/>
            </p:cNvCxnSpPr>
            <p:nvPr/>
          </p:nvCxnSpPr>
          <p:spPr>
            <a:xfrm flipH="1" flipV="1">
              <a:off x="10208574" y="5475622"/>
              <a:ext cx="747663" cy="143776"/>
            </a:xfrm>
            <a:prstGeom prst="straightConnector1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/>
          <p:cNvSpPr/>
          <p:nvPr/>
        </p:nvSpPr>
        <p:spPr>
          <a:xfrm>
            <a:off x="3795537" y="3340792"/>
            <a:ext cx="3890610" cy="125605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10" name="Round Diagonal Corner Rectangle 109"/>
          <p:cNvSpPr/>
          <p:nvPr/>
        </p:nvSpPr>
        <p:spPr>
          <a:xfrm>
            <a:off x="3784498" y="3329972"/>
            <a:ext cx="1467194" cy="164814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00208" y="747764"/>
            <a:ext cx="1064715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server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05137" y="3609342"/>
            <a:ext cx="1562243" cy="79603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9" name="Rounded Rectangle 48"/>
          <p:cNvSpPr/>
          <p:nvPr/>
        </p:nvSpPr>
        <p:spPr>
          <a:xfrm>
            <a:off x="4320750" y="495578"/>
            <a:ext cx="2849182" cy="248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FOUND AND COUNTERMEASURE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306134" y="2328182"/>
            <a:ext cx="2178445" cy="19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Unplug peripheral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6797" y="3559926"/>
            <a:ext cx="1292179" cy="920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ounded Rectangle 179"/>
          <p:cNvSpPr/>
          <p:nvPr/>
        </p:nvSpPr>
        <p:spPr>
          <a:xfrm>
            <a:off x="4532175" y="4350801"/>
            <a:ext cx="1077071" cy="1980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PLC to network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388274" y="4325195"/>
            <a:ext cx="1107318" cy="216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389914" y="912521"/>
            <a:ext cx="2271562" cy="207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CONNECTING PLC TO NETWORK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16393" y="3270415"/>
            <a:ext cx="690574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Index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296977" y="3261555"/>
            <a:ext cx="826829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Data input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677930" y="3261554"/>
            <a:ext cx="932949" cy="29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160" lvl="1" indent="-122461" algn="ctr">
              <a:buAutoNum type="arabicParenR" startAt="3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b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</a:p>
        </p:txBody>
      </p:sp>
      <p:pic>
        <p:nvPicPr>
          <p:cNvPr id="4100" name="Picture 4" descr="elastic-logo-v-full-color - DATARUS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5" t="20490" r="25179" b="22217"/>
          <a:stretch/>
        </p:blipFill>
        <p:spPr bwMode="auto">
          <a:xfrm>
            <a:off x="2242164" y="3457766"/>
            <a:ext cx="544145" cy="6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ibana View - Coralogix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51" y="3521067"/>
            <a:ext cx="559168" cy="5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479418" y="1130456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5511349" y="1906771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5532828" y="2779005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59832" y="696017"/>
            <a:ext cx="3890610" cy="264692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15175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30BCC-6D54-4901-A6EB-2D7F499D576A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9f284b11-b38a-40b3-9364-49a18294c0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56641f8-e38d-4ca1-b160-262fcc01c8f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4603</TotalTime>
  <Words>1042</Words>
  <Application>Microsoft Office PowerPoint</Application>
  <PresentationFormat>On-screen Show (16:9)</PresentationFormat>
  <Paragraphs>265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Meiryo UI</vt:lpstr>
      <vt:lpstr>Paytone One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DETAIL SYSTEM</vt:lpstr>
      <vt:lpstr>RESULT</vt:lpstr>
      <vt:lpstr>LEARNING POINT</vt:lpstr>
      <vt:lpstr>PowerPoint Presentation</vt:lpstr>
      <vt:lpstr>IOT PLC PROJECT</vt:lpstr>
      <vt:lpstr>IOT PLC PROJECT</vt:lpstr>
      <vt:lpstr>DEVELOPMENT PROCESS</vt:lpstr>
      <vt:lpstr>IOT PLC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ITPKL10</cp:lastModifiedBy>
  <cp:revision>189</cp:revision>
  <dcterms:modified xsi:type="dcterms:W3CDTF">2023-08-01T10:16:10Z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